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handoutMasterIdLst>
    <p:handoutMasterId r:id="rId16"/>
  </p:handoutMasterIdLst>
  <p:sldIdLst>
    <p:sldId id="268" r:id="rId2"/>
    <p:sldId id="269" r:id="rId3"/>
    <p:sldId id="256" r:id="rId4"/>
    <p:sldId id="258" r:id="rId5"/>
    <p:sldId id="260" r:id="rId6"/>
    <p:sldId id="261" r:id="rId7"/>
    <p:sldId id="262" r:id="rId8"/>
    <p:sldId id="263" r:id="rId9"/>
    <p:sldId id="264" r:id="rId10"/>
    <p:sldId id="265" r:id="rId11"/>
    <p:sldId id="266" r:id="rId12"/>
    <p:sldId id="273" r:id="rId13"/>
    <p:sldId id="276" r:id="rId14"/>
  </p:sldIdLst>
  <p:sldSz cx="9144000" cy="5143500" type="screen16x9"/>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p:restoredTop sz="96774" autoAdjust="0"/>
  </p:normalViewPr>
  <p:slideViewPr>
    <p:cSldViewPr snapToGrid="0" snapToObjects="1">
      <p:cViewPr>
        <p:scale>
          <a:sx n="103" d="100"/>
          <a:sy n="103" d="100"/>
        </p:scale>
        <p:origin x="-80" y="-344"/>
      </p:cViewPr>
      <p:guideLst>
        <p:guide orient="horz" pos="1620"/>
        <p:guide pos="2880"/>
      </p:guideLst>
    </p:cSldViewPr>
  </p:slideViewPr>
  <p:notesTextViewPr>
    <p:cViewPr>
      <p:scale>
        <a:sx n="100" d="100"/>
        <a:sy n="100" d="100"/>
      </p:scale>
      <p:origin x="0" y="0"/>
    </p:cViewPr>
  </p:notesTextViewPr>
  <p:notesViewPr>
    <p:cSldViewPr snapToGrid="0" snapToObjects="1">
      <p:cViewPr>
        <p:scale>
          <a:sx n="45" d="100"/>
          <a:sy n="45" d="100"/>
        </p:scale>
        <p:origin x="-840" y="-7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handoutMaster" Target="handoutMasters/handout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635EB80-8351-BE4B-8159-CDFE3CC87C6C}" type="datetimeFigureOut">
              <a:rPr lang="de-DE" smtClean="0"/>
              <a:t>03.07.18</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C290706-87B6-A54F-A0E4-2A19126DD03D}" type="slidenum">
              <a:rPr lang="de-DE" smtClean="0"/>
              <a:t>‹Nr.›</a:t>
            </a:fld>
            <a:endParaRPr lang="de-DE"/>
          </a:p>
        </p:txBody>
      </p:sp>
    </p:spTree>
    <p:extLst>
      <p:ext uri="{BB962C8B-B14F-4D97-AF65-F5344CB8AC3E}">
        <p14:creationId xmlns:p14="http://schemas.microsoft.com/office/powerpoint/2010/main" val="12862565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CF0CD1-3E86-C145-8BFC-B9FD301B4FE8}" type="datetimeFigureOut">
              <a:rPr lang="de-DE" smtClean="0"/>
              <a:t>03.07.18</a:t>
            </a:fld>
            <a:endParaRPr lang="de-DE"/>
          </a:p>
        </p:txBody>
      </p:sp>
      <p:sp>
        <p:nvSpPr>
          <p:cNvPr id="4" name="Folienbildplatzhalt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345155-07A9-1742-9038-BD1F752653F7}" type="slidenum">
              <a:rPr lang="de-DE" smtClean="0"/>
              <a:t>‹Nr.›</a:t>
            </a:fld>
            <a:endParaRPr lang="de-DE"/>
          </a:p>
        </p:txBody>
      </p:sp>
    </p:spTree>
    <p:extLst>
      <p:ext uri="{BB962C8B-B14F-4D97-AF65-F5344CB8AC3E}">
        <p14:creationId xmlns:p14="http://schemas.microsoft.com/office/powerpoint/2010/main" val="97238353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714022"/>
            <a:ext cx="6096000" cy="3429000"/>
          </a:xfrm>
        </p:spPr>
      </p:sp>
      <p:sp>
        <p:nvSpPr>
          <p:cNvPr id="3" name="Notizenplatzhalter 2"/>
          <p:cNvSpPr>
            <a:spLocks noGrp="1"/>
          </p:cNvSpPr>
          <p:nvPr>
            <p:ph type="body" idx="1"/>
          </p:nvPr>
        </p:nvSpPr>
        <p:spPr>
          <a:xfrm>
            <a:off x="685800" y="4737387"/>
            <a:ext cx="5486400" cy="4114800"/>
          </a:xfrm>
        </p:spPr>
        <p:txBody>
          <a:bodyPr/>
          <a:lstStyle/>
          <a:p>
            <a:pPr marL="285750" indent="-285750">
              <a:buFont typeface="Wingdings" charset="2"/>
              <a:buChar char="Ø"/>
            </a:pPr>
            <a:r>
              <a:rPr lang="de-DE" sz="1400" dirty="0" smtClean="0"/>
              <a:t>Selbstorganisation ist gerade ein </a:t>
            </a:r>
            <a:r>
              <a:rPr lang="de-DE" sz="1400" dirty="0" err="1" smtClean="0"/>
              <a:t>hype</a:t>
            </a:r>
            <a:r>
              <a:rPr lang="de-DE" sz="1400" dirty="0" smtClean="0"/>
              <a:t> Thema und das ist gut so</a:t>
            </a:r>
          </a:p>
          <a:p>
            <a:pPr marL="285750" indent="-285750">
              <a:buFont typeface="Wingdings" charset="2"/>
              <a:buChar char="Ø"/>
            </a:pPr>
            <a:r>
              <a:rPr lang="de-DE" sz="1400" dirty="0"/>
              <a:t>Starre und </a:t>
            </a:r>
            <a:r>
              <a:rPr lang="de-DE" sz="1400" dirty="0" err="1"/>
              <a:t>eingesteifte</a:t>
            </a:r>
            <a:r>
              <a:rPr lang="de-DE" sz="1400" dirty="0"/>
              <a:t> Strukturen werden angesichts von Digitalisierung, Beschleunigung und Vernetzung immer </a:t>
            </a:r>
            <a:r>
              <a:rPr lang="de-DE" sz="1400" dirty="0" smtClean="0"/>
              <a:t>problematischer</a:t>
            </a:r>
            <a:endParaRPr lang="de-DE" sz="1050" dirty="0" smtClean="0"/>
          </a:p>
          <a:p>
            <a:pPr marL="285750" indent="-285750">
              <a:buFont typeface="Wingdings" charset="2"/>
              <a:buChar char="Ø"/>
            </a:pPr>
            <a:r>
              <a:rPr lang="de-DE" sz="1400" dirty="0" smtClean="0"/>
              <a:t>Wir brauchen Unternehmen, in denen mehr Freiraum, mehr Selbstbestimmung, Selbstverantwortung und Selbstorganisation möglich ist</a:t>
            </a:r>
          </a:p>
          <a:p>
            <a:pPr marL="285750" indent="-285750">
              <a:buFont typeface="Wingdings" charset="2"/>
              <a:buChar char="Ø"/>
            </a:pPr>
            <a:r>
              <a:rPr lang="de-DE" sz="1400" dirty="0" smtClean="0"/>
              <a:t>Selbstorganisation, Agilität, New Work: </a:t>
            </a:r>
            <a:r>
              <a:rPr lang="de-DE" sz="1400" dirty="0" err="1" smtClean="0"/>
              <a:t>Buzzwords</a:t>
            </a:r>
            <a:r>
              <a:rPr lang="de-DE" sz="1400" dirty="0" smtClean="0"/>
              <a:t>.. Sind ein Ding, ein Produkt geworden</a:t>
            </a:r>
          </a:p>
          <a:p>
            <a:pPr marL="285750" indent="-285750">
              <a:buFont typeface="Wingdings" charset="2"/>
              <a:buChar char="Ø"/>
            </a:pPr>
            <a:r>
              <a:rPr lang="de-DE" sz="1400" dirty="0" smtClean="0"/>
              <a:t>Auf </a:t>
            </a:r>
            <a:r>
              <a:rPr lang="de-DE" sz="1400" dirty="0"/>
              <a:t>der Suche nach einfachen, äußeren Lösungen (Tools) auf komplexe innere Probleme sind viele </a:t>
            </a:r>
            <a:r>
              <a:rPr lang="de-DE" sz="1400" dirty="0" smtClean="0"/>
              <a:t>Organisationen</a:t>
            </a:r>
          </a:p>
          <a:p>
            <a:pPr marL="285750" indent="-285750">
              <a:buFont typeface="Wingdings" charset="2"/>
              <a:buChar char="Ø"/>
            </a:pPr>
            <a:r>
              <a:rPr lang="de-DE" sz="1400" dirty="0" smtClean="0"/>
              <a:t>Ich </a:t>
            </a:r>
            <a:r>
              <a:rPr lang="de-DE" sz="1400" dirty="0"/>
              <a:t>habe auch Organisationen getroffen, die sich in Innenbeschäftigung verstrickt haben, und gar nicht agiler oder innovativer geworden sind. </a:t>
            </a:r>
            <a:endParaRPr lang="de-DE" sz="1400" dirty="0" smtClean="0"/>
          </a:p>
          <a:p>
            <a:pPr marL="285750" indent="-285750">
              <a:buFont typeface="Wingdings" charset="2"/>
              <a:buChar char="Ø"/>
            </a:pPr>
            <a:r>
              <a:rPr lang="de-DE" sz="1400" dirty="0" smtClean="0"/>
              <a:t>Viele </a:t>
            </a:r>
            <a:r>
              <a:rPr lang="de-DE" sz="1400" dirty="0"/>
              <a:t>Führungskräfte sind verunsichert, was überhaupt noch ihre Rolle </a:t>
            </a:r>
            <a:r>
              <a:rPr lang="de-DE" sz="1400" dirty="0" smtClean="0"/>
              <a:t>ist</a:t>
            </a:r>
          </a:p>
          <a:p>
            <a:pPr marL="285750" indent="-285750">
              <a:buFont typeface="Wingdings" charset="2"/>
              <a:buChar char="Ø"/>
            </a:pPr>
            <a:r>
              <a:rPr lang="de-DE" sz="1400" dirty="0" err="1" smtClean="0"/>
              <a:t>Mindset</a:t>
            </a:r>
            <a:r>
              <a:rPr lang="de-DE" sz="1400" dirty="0" smtClean="0"/>
              <a:t> verändern anstatt an Strukturen herumdoktern</a:t>
            </a:r>
          </a:p>
          <a:p>
            <a:pPr marL="285750" indent="-285750">
              <a:buFont typeface="Wingdings" charset="2"/>
              <a:buChar char="Ø"/>
            </a:pPr>
            <a:r>
              <a:rPr lang="de-DE" sz="1400" dirty="0" smtClean="0"/>
              <a:t>Daher habe ich die wichtigsten Fallstricke zusammen gefasst. </a:t>
            </a:r>
          </a:p>
          <a:p>
            <a:pPr marL="171450" indent="-171450">
              <a:buFont typeface="Arial"/>
              <a:buChar char="•"/>
            </a:pPr>
            <a:endParaRPr lang="de-DE" sz="1050" dirty="0"/>
          </a:p>
        </p:txBody>
      </p:sp>
      <p:sp>
        <p:nvSpPr>
          <p:cNvPr id="4" name="Foliennummernplatzhalter 3"/>
          <p:cNvSpPr>
            <a:spLocks noGrp="1"/>
          </p:cNvSpPr>
          <p:nvPr>
            <p:ph type="sldNum" sz="quarter" idx="10"/>
          </p:nvPr>
        </p:nvSpPr>
        <p:spPr/>
        <p:txBody>
          <a:bodyPr/>
          <a:lstStyle/>
          <a:p>
            <a:fld id="{A3345155-07A9-1742-9038-BD1F752653F7}" type="slidenum">
              <a:rPr lang="de-DE" smtClean="0"/>
              <a:t>1</a:t>
            </a:fld>
            <a:endParaRPr lang="de-DE"/>
          </a:p>
        </p:txBody>
      </p:sp>
    </p:spTree>
    <p:extLst>
      <p:ext uri="{BB962C8B-B14F-4D97-AF65-F5344CB8AC3E}">
        <p14:creationId xmlns:p14="http://schemas.microsoft.com/office/powerpoint/2010/main" val="2146780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Aber davor möchte ich Euch noch anregen kurz über das Thema nachzudenken und mit Eurer Gruppe zu teilen, wie es bei Euch im Unternehmen und in Eurer persönlichen Rolle aussieht mit Selbstorganisation, was ja durchaus unterschiedlich sein kann. </a:t>
            </a:r>
          </a:p>
          <a:p>
            <a:endParaRPr lang="de-DE" dirty="0"/>
          </a:p>
        </p:txBody>
      </p:sp>
      <p:sp>
        <p:nvSpPr>
          <p:cNvPr id="4" name="Foliennummernplatzhalter 3"/>
          <p:cNvSpPr>
            <a:spLocks noGrp="1"/>
          </p:cNvSpPr>
          <p:nvPr>
            <p:ph type="sldNum" sz="quarter" idx="10"/>
          </p:nvPr>
        </p:nvSpPr>
        <p:spPr/>
        <p:txBody>
          <a:bodyPr/>
          <a:lstStyle/>
          <a:p>
            <a:fld id="{A3345155-07A9-1742-9038-BD1F752653F7}" type="slidenum">
              <a:rPr lang="de-DE" smtClean="0"/>
              <a:t>2</a:t>
            </a:fld>
            <a:endParaRPr lang="de-DE"/>
          </a:p>
        </p:txBody>
      </p:sp>
    </p:spTree>
    <p:extLst>
      <p:ext uri="{BB962C8B-B14F-4D97-AF65-F5344CB8AC3E}">
        <p14:creationId xmlns:p14="http://schemas.microsoft.com/office/powerpoint/2010/main" val="4153719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381000" y="4879618"/>
            <a:ext cx="6096000" cy="4114800"/>
          </a:xfrm>
        </p:spPr>
        <p:txBody>
          <a:bodyPr/>
          <a:lstStyle/>
          <a:p>
            <a:pPr marL="285750" indent="-285750">
              <a:buFont typeface="Wingdings" charset="2"/>
              <a:buChar char="Ø"/>
            </a:pPr>
            <a:r>
              <a:rPr lang="de-DE" dirty="0" smtClean="0"/>
              <a:t>Hierarchie ist das größte Feindbild von </a:t>
            </a:r>
            <a:r>
              <a:rPr lang="de-DE" dirty="0" err="1" smtClean="0"/>
              <a:t>Selbstorgansiation</a:t>
            </a:r>
            <a:r>
              <a:rPr lang="de-DE" dirty="0" smtClean="0"/>
              <a:t>, weil es </a:t>
            </a:r>
            <a:r>
              <a:rPr lang="mr-IN" dirty="0" smtClean="0"/>
              <a:t>–</a:t>
            </a:r>
            <a:r>
              <a:rPr lang="de-DE" dirty="0" smtClean="0"/>
              <a:t> scheinbar </a:t>
            </a:r>
            <a:r>
              <a:rPr lang="mr-IN" dirty="0" smtClean="0"/>
              <a:t>–</a:t>
            </a:r>
            <a:r>
              <a:rPr lang="de-DE" dirty="0" smtClean="0"/>
              <a:t> das Gegenteil davon ist. </a:t>
            </a:r>
          </a:p>
          <a:p>
            <a:pPr marL="285750" indent="-285750">
              <a:buFont typeface="Wingdings" charset="2"/>
              <a:buChar char="Ø"/>
            </a:pPr>
            <a:r>
              <a:rPr lang="de-DE" dirty="0"/>
              <a:t>Hierarchie wird gleichgesetzt mit Bürokratie, Machtsystemen, Law </a:t>
            </a:r>
            <a:r>
              <a:rPr lang="de-DE" dirty="0" err="1"/>
              <a:t>and</a:t>
            </a:r>
            <a:r>
              <a:rPr lang="de-DE" dirty="0"/>
              <a:t> Order, Befehlsketten, träge, ineffizient. Der Schuldige, der abgeschafft werden muss. Tatsächlich gibt es überbordende Hierarchien und </a:t>
            </a:r>
            <a:r>
              <a:rPr lang="de-DE" dirty="0" err="1"/>
              <a:t>eingesteifte</a:t>
            </a:r>
            <a:r>
              <a:rPr lang="de-DE" dirty="0"/>
              <a:t> Strukturen. </a:t>
            </a:r>
            <a:endParaRPr lang="de-DE" dirty="0" smtClean="0"/>
          </a:p>
          <a:p>
            <a:pPr marL="285750" indent="-285750">
              <a:buFont typeface="Wingdings" charset="2"/>
              <a:buChar char="Ø"/>
            </a:pPr>
            <a:r>
              <a:rPr lang="de-DE" dirty="0" smtClean="0">
                <a:solidFill>
                  <a:srgbClr val="FF0000"/>
                </a:solidFill>
              </a:rPr>
              <a:t>Hierarchie kann man also gar nicht abschaffen</a:t>
            </a:r>
            <a:r>
              <a:rPr lang="de-DE" dirty="0" smtClean="0"/>
              <a:t>- Informelle hierarchische Netzwerke (</a:t>
            </a:r>
            <a:r>
              <a:rPr lang="de-DE" dirty="0" err="1" smtClean="0"/>
              <a:t>Darknet</a:t>
            </a:r>
            <a:r>
              <a:rPr lang="de-DE" dirty="0" smtClean="0"/>
              <a:t>). </a:t>
            </a:r>
            <a:r>
              <a:rPr lang="de-DE" dirty="0" err="1" smtClean="0"/>
              <a:t>Hüther</a:t>
            </a:r>
            <a:r>
              <a:rPr lang="de-DE" dirty="0" smtClean="0"/>
              <a:t> sagt: Zugehörigkeit und Entwicklung, beides im Idealfall möglich, Sehnsucht nach Ordnung</a:t>
            </a:r>
          </a:p>
          <a:p>
            <a:pPr marL="285750" indent="-285750">
              <a:buFont typeface="Wingdings" charset="2"/>
              <a:buChar char="Ø"/>
            </a:pPr>
            <a:r>
              <a:rPr lang="de-DE" dirty="0"/>
              <a:t>Problematisch wird es, wenn aufgrund fehlender Formalstrukturen die Machtverhältnisse neu ausverhandelt werden müssen, jederzeit, da geht dann viel Zeit und Energie drauf </a:t>
            </a:r>
            <a:endParaRPr lang="de-DE" dirty="0" smtClean="0"/>
          </a:p>
          <a:p>
            <a:pPr marL="285750" indent="-285750">
              <a:buFont typeface="Wingdings" charset="2"/>
              <a:buChar char="Ø"/>
            </a:pPr>
            <a:r>
              <a:rPr lang="de-DE" dirty="0" smtClean="0"/>
              <a:t>Auch moderne Strukturen kommen in Hierarchie daher: jetzt halt Kreise anstatt Kasteln</a:t>
            </a:r>
            <a:r>
              <a:rPr lang="de-DE" dirty="0"/>
              <a:t>. Auch </a:t>
            </a:r>
            <a:r>
              <a:rPr lang="de-DE" dirty="0" smtClean="0"/>
              <a:t>Netzwerke </a:t>
            </a:r>
            <a:r>
              <a:rPr lang="de-DE" dirty="0"/>
              <a:t>haben hierarchische Elemente.. </a:t>
            </a:r>
            <a:r>
              <a:rPr lang="de-DE" dirty="0" smtClean="0"/>
              <a:t>Hierarchie ist also sehr dehnbar.. </a:t>
            </a:r>
          </a:p>
          <a:p>
            <a:pPr marL="285750" indent="-285750">
              <a:buFont typeface="Wingdings" charset="2"/>
              <a:buChar char="Ø"/>
            </a:pPr>
            <a:r>
              <a:rPr lang="de-AT" dirty="0"/>
              <a:t>Es gibt viele Organisationsprinzipien die </a:t>
            </a:r>
            <a:r>
              <a:rPr lang="mr-IN" dirty="0"/>
              <a:t>–</a:t>
            </a:r>
            <a:r>
              <a:rPr lang="de-AT" dirty="0"/>
              <a:t> oft ganz unbewusst </a:t>
            </a:r>
            <a:r>
              <a:rPr lang="mr-IN" dirty="0"/>
              <a:t>–</a:t>
            </a:r>
            <a:r>
              <a:rPr lang="de-AT" dirty="0"/>
              <a:t> </a:t>
            </a:r>
            <a:r>
              <a:rPr lang="de-AT" dirty="0" err="1"/>
              <a:t>gleichzeit</a:t>
            </a:r>
            <a:r>
              <a:rPr lang="de-AT" dirty="0"/>
              <a:t> am Werk sind. </a:t>
            </a:r>
            <a:r>
              <a:rPr lang="de-AT" dirty="0" smtClean="0"/>
              <a:t>Auch in Hierarchien gibt es jetzt schon sehr viel Selbstorganisation</a:t>
            </a:r>
            <a:endParaRPr lang="de-DE" dirty="0" smtClean="0"/>
          </a:p>
          <a:p>
            <a:pPr marL="285750" indent="-285750">
              <a:buFont typeface="Wingdings" charset="2"/>
              <a:buChar char="Ø"/>
            </a:pPr>
            <a:r>
              <a:rPr lang="de-DE" dirty="0" smtClean="0"/>
              <a:t>Nicht die Hierarchie ist das Problem, sondern die Ausgestaltung, die Bedeutung und die Nutzung. </a:t>
            </a:r>
          </a:p>
          <a:p>
            <a:pPr marL="285750" indent="-285750">
              <a:buFont typeface="Wingdings" charset="2"/>
              <a:buChar char="Ø"/>
            </a:pPr>
            <a:r>
              <a:rPr lang="de-DE" dirty="0" smtClean="0"/>
              <a:t>Hierarchie braucht eine neue Interpretation, als Gerüst in dem Freiräume entstehen. </a:t>
            </a:r>
          </a:p>
          <a:p>
            <a:pPr marL="285750" indent="-285750">
              <a:buFont typeface="Wingdings" charset="2"/>
              <a:buChar char="Ø"/>
            </a:pPr>
            <a:r>
              <a:rPr lang="de-DE" dirty="0" smtClean="0"/>
              <a:t>Sie kann sogar sehr nützlich sein, denn Agilität und </a:t>
            </a:r>
            <a:r>
              <a:rPr lang="de-DE" dirty="0" err="1" smtClean="0"/>
              <a:t>Selbstorgansiation</a:t>
            </a:r>
            <a:r>
              <a:rPr lang="de-DE" dirty="0" smtClean="0"/>
              <a:t> braucht auch Stabilität. </a:t>
            </a:r>
          </a:p>
          <a:p>
            <a:pPr marL="285750" indent="-285750">
              <a:buFont typeface="Wingdings" charset="2"/>
              <a:buChar char="Ø"/>
            </a:pPr>
            <a:r>
              <a:rPr lang="de-AT" dirty="0"/>
              <a:t>was würde ich jetzt schon gerne machen und kann es nicht in den bestehenden Strukturen tun? </a:t>
            </a:r>
          </a:p>
          <a:p>
            <a:pPr marL="285750" indent="-285750">
              <a:buFont typeface="Wingdings" charset="2"/>
              <a:buChar char="Ø"/>
            </a:pPr>
            <a:endParaRPr lang="de-DE" dirty="0" smtClean="0"/>
          </a:p>
          <a:p>
            <a:pPr marL="285750" indent="-285750">
              <a:buFont typeface="Wingdings" charset="2"/>
              <a:buChar char="Ø"/>
            </a:pPr>
            <a:endParaRPr lang="de-DE" dirty="0" smtClean="0"/>
          </a:p>
        </p:txBody>
      </p:sp>
    </p:spTree>
    <p:extLst>
      <p:ext uri="{BB962C8B-B14F-4D97-AF65-F5344CB8AC3E}">
        <p14:creationId xmlns:p14="http://schemas.microsoft.com/office/powerpoint/2010/main" val="1315653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293411" y="4512732"/>
            <a:ext cx="6096000" cy="4114800"/>
          </a:xfrm>
        </p:spPr>
        <p:txBody>
          <a:bodyPr/>
          <a:lstStyle/>
          <a:p>
            <a:pPr marL="171450" indent="-171450">
              <a:buFont typeface="Arial"/>
              <a:buChar char="•"/>
            </a:pPr>
            <a:r>
              <a:rPr lang="de-AT" dirty="0" smtClean="0">
                <a:solidFill>
                  <a:srgbClr val="FF0000"/>
                </a:solidFill>
              </a:rPr>
              <a:t>Altes </a:t>
            </a:r>
            <a:r>
              <a:rPr lang="de-AT" dirty="0" err="1" smtClean="0">
                <a:solidFill>
                  <a:srgbClr val="FF0000"/>
                </a:solidFill>
              </a:rPr>
              <a:t>Mindset</a:t>
            </a:r>
            <a:r>
              <a:rPr lang="de-AT" dirty="0" smtClean="0">
                <a:solidFill>
                  <a:srgbClr val="FF0000"/>
                </a:solidFill>
              </a:rPr>
              <a:t>: </a:t>
            </a:r>
            <a:r>
              <a:rPr lang="de-AT" dirty="0" smtClean="0"/>
              <a:t>Einfache äußere Lösungen auf innere komplexe Herausforderungen </a:t>
            </a:r>
          </a:p>
          <a:p>
            <a:pPr marL="171450" indent="-171450">
              <a:buFont typeface="Arial"/>
              <a:buChar char="•"/>
            </a:pPr>
            <a:r>
              <a:rPr lang="de-AT" dirty="0"/>
              <a:t>F</a:t>
            </a:r>
            <a:r>
              <a:rPr lang="de-AT" dirty="0" smtClean="0"/>
              <a:t>ertige Baupläne, </a:t>
            </a:r>
            <a:r>
              <a:rPr lang="de-AT" dirty="0" err="1" smtClean="0"/>
              <a:t>Meetingsormate</a:t>
            </a:r>
            <a:r>
              <a:rPr lang="de-AT" dirty="0" smtClean="0"/>
              <a:t> ,</a:t>
            </a:r>
            <a:r>
              <a:rPr lang="de-AT" dirty="0" err="1" smtClean="0"/>
              <a:t>plug&amp;play</a:t>
            </a:r>
            <a:r>
              <a:rPr lang="de-AT" dirty="0" smtClean="0"/>
              <a:t> sozusagen, top down. Irgendwie das Gegenteil von Selbstorganisation.</a:t>
            </a:r>
          </a:p>
          <a:p>
            <a:pPr marL="171450" indent="-171450">
              <a:buFont typeface="Arial"/>
              <a:buChar char="•"/>
            </a:pPr>
            <a:r>
              <a:rPr lang="de-AT" dirty="0" err="1" smtClean="0"/>
              <a:t>Zappos</a:t>
            </a:r>
            <a:r>
              <a:rPr lang="de-AT" dirty="0" smtClean="0"/>
              <a:t> als Negativbeispiel </a:t>
            </a:r>
          </a:p>
          <a:p>
            <a:pPr marL="171450" indent="-171450">
              <a:buFont typeface="Arial"/>
              <a:buChar char="•"/>
            </a:pPr>
            <a:r>
              <a:rPr lang="de-AT" dirty="0" err="1" smtClean="0"/>
              <a:t>Predict</a:t>
            </a:r>
            <a:r>
              <a:rPr lang="de-AT" dirty="0" smtClean="0"/>
              <a:t> </a:t>
            </a:r>
            <a:r>
              <a:rPr lang="de-AT" dirty="0" err="1" smtClean="0"/>
              <a:t>and</a:t>
            </a:r>
            <a:r>
              <a:rPr lang="de-AT" dirty="0" smtClean="0"/>
              <a:t> </a:t>
            </a:r>
            <a:r>
              <a:rPr lang="de-AT" dirty="0" err="1" smtClean="0"/>
              <a:t>Control</a:t>
            </a:r>
            <a:r>
              <a:rPr lang="de-AT" dirty="0" smtClean="0"/>
              <a:t>: Kontrolle und im Vorhinein schon wissen, was am Ende herauskommt, nur keine Experimente.</a:t>
            </a:r>
          </a:p>
          <a:p>
            <a:pPr marL="171450" indent="-171450">
              <a:buFont typeface="Arial"/>
              <a:buChar char="•"/>
            </a:pPr>
            <a:r>
              <a:rPr lang="de-AT" dirty="0" smtClean="0"/>
              <a:t>Prozess sehr künstlich vor, aufgesetzt, kompliziert. Eigentlich ist Vieles, was vorher nebenbei von selbst gelaufen ist, ein „Ding“ geworden. </a:t>
            </a:r>
          </a:p>
          <a:p>
            <a:pPr marL="171450" indent="-171450">
              <a:buFont typeface="Arial"/>
              <a:buChar char="•"/>
            </a:pPr>
            <a:r>
              <a:rPr lang="de-AT" dirty="0" smtClean="0">
                <a:solidFill>
                  <a:srgbClr val="FF0000"/>
                </a:solidFill>
              </a:rPr>
              <a:t>Selbstorganisation, Agilität, das ist schon da, der Ausdruck von lebendigem Leben. </a:t>
            </a:r>
            <a:r>
              <a:rPr lang="de-AT" dirty="0" smtClean="0"/>
              <a:t>Er wird </a:t>
            </a:r>
            <a:r>
              <a:rPr lang="de-AT" dirty="0" smtClean="0">
                <a:solidFill>
                  <a:srgbClr val="FF0000"/>
                </a:solidFill>
              </a:rPr>
              <a:t>nur unter der </a:t>
            </a:r>
            <a:r>
              <a:rPr lang="de-AT" dirty="0" err="1" smtClean="0">
                <a:solidFill>
                  <a:srgbClr val="FF0000"/>
                </a:solidFill>
              </a:rPr>
              <a:t>heaviness</a:t>
            </a:r>
            <a:r>
              <a:rPr lang="de-AT" dirty="0" smtClean="0">
                <a:solidFill>
                  <a:srgbClr val="FF0000"/>
                </a:solidFill>
              </a:rPr>
              <a:t> von Strukturen erdrückt, man hat lange Zeit versucht, Organisationen das Lebendige, spontane, weil Unberechenbare auszutreiben. Deswegen wirken sie oft so tot. </a:t>
            </a:r>
            <a:r>
              <a:rPr lang="de-AT" dirty="0" smtClean="0"/>
              <a:t>Im Untergrund läuft aber jetzt schon sehr viel Selbstorganisation, das ist der Grund, warum viele Unternehmen trotz ihrer tödlichen Strukturen funktionieren. </a:t>
            </a:r>
          </a:p>
          <a:p>
            <a:pPr marL="171450" indent="-171450">
              <a:buFont typeface="Arial"/>
              <a:buChar char="•"/>
            </a:pPr>
            <a:r>
              <a:rPr lang="de-AT" dirty="0" smtClean="0"/>
              <a:t>Wenn wir jetzt neue „agile“ Strukturen </a:t>
            </a:r>
            <a:r>
              <a:rPr lang="de-AT" dirty="0" err="1" smtClean="0"/>
              <a:t>drüberstülpen</a:t>
            </a:r>
            <a:r>
              <a:rPr lang="de-AT" dirty="0" smtClean="0"/>
              <a:t>, machen wir dasselbe wieder. KULTUR SCHLÄGT IMMER DURCH</a:t>
            </a:r>
          </a:p>
          <a:p>
            <a:pPr marL="171450" indent="-171450">
              <a:buFont typeface="Arial"/>
              <a:buChar char="•"/>
            </a:pPr>
            <a:r>
              <a:rPr lang="de-AT" dirty="0" smtClean="0"/>
              <a:t>Selbstorganisation ist keine Erfindung von New Work, oder Agile: Die Selbstorganisationskräfte sind </a:t>
            </a:r>
            <a:r>
              <a:rPr lang="de-AT" dirty="0" err="1" smtClean="0"/>
              <a:t>sowas</a:t>
            </a:r>
            <a:r>
              <a:rPr lang="de-AT" dirty="0" smtClean="0"/>
              <a:t> wie Überlebenskräfte, die sind da, wenn man sie zulässt. Selbstorganisation ist also kein Tool, keine System, keine Methodik, sondern eine Kraft, die schon da ist, die man zulassen und ausrichten muss. An einem </a:t>
            </a:r>
            <a:r>
              <a:rPr lang="de-AT" dirty="0" err="1" smtClean="0"/>
              <a:t>Purpose</a:t>
            </a:r>
            <a:r>
              <a:rPr lang="de-AT" dirty="0" smtClean="0"/>
              <a:t>, einer Strategie, einer Vision. Das ist dann </a:t>
            </a:r>
            <a:r>
              <a:rPr lang="de-AT" dirty="0" err="1" smtClean="0"/>
              <a:t>Leadership</a:t>
            </a:r>
            <a:r>
              <a:rPr lang="de-AT" dirty="0" smtClean="0"/>
              <a:t>. </a:t>
            </a:r>
          </a:p>
          <a:p>
            <a:pPr marL="171450" indent="-171450">
              <a:buFont typeface="Arial"/>
              <a:buChar char="•"/>
            </a:pPr>
            <a:r>
              <a:rPr lang="de-AT" dirty="0">
                <a:solidFill>
                  <a:srgbClr val="FF0000"/>
                </a:solidFill>
              </a:rPr>
              <a:t>Aufgabe: Raum und Richtung geben.  </a:t>
            </a:r>
            <a:endParaRPr lang="de-AT" dirty="0" smtClean="0">
              <a:solidFill>
                <a:srgbClr val="FF0000"/>
              </a:solidFill>
            </a:endParaRPr>
          </a:p>
          <a:p>
            <a:pPr marL="171450" indent="-171450">
              <a:buFont typeface="Arial"/>
              <a:buChar char="•"/>
            </a:pPr>
            <a:r>
              <a:rPr lang="de-AT" dirty="0" smtClean="0"/>
              <a:t>Kultivieren, </a:t>
            </a:r>
            <a:r>
              <a:rPr lang="de-AT" dirty="0" err="1" smtClean="0"/>
              <a:t>Babysteps</a:t>
            </a:r>
            <a:r>
              <a:rPr lang="de-AT" dirty="0" smtClean="0"/>
              <a:t>, iterativer Prozess, wo nach und nach Vertrauen aufgebaut werden kann.. Und neue Fähigkeiten erlernt. Führung ist gefordert, braucht auch Zeit zum Umlernen. </a:t>
            </a:r>
          </a:p>
        </p:txBody>
      </p:sp>
    </p:spTree>
    <p:extLst>
      <p:ext uri="{BB962C8B-B14F-4D97-AF65-F5344CB8AC3E}">
        <p14:creationId xmlns:p14="http://schemas.microsoft.com/office/powerpoint/2010/main" val="18251925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479539" y="5387614"/>
            <a:ext cx="5914510" cy="4114800"/>
          </a:xfrm>
        </p:spPr>
        <p:txBody>
          <a:bodyPr/>
          <a:lstStyle/>
          <a:p>
            <a:pPr marL="171450" indent="-171450">
              <a:buFont typeface="Arial"/>
              <a:buChar char="•"/>
            </a:pPr>
            <a:r>
              <a:rPr lang="de-DE" sz="1100" dirty="0" smtClean="0"/>
              <a:t>Es wirkt zumindest so, als wäre mehr </a:t>
            </a:r>
            <a:r>
              <a:rPr lang="de-DE" sz="1100" dirty="0" err="1" smtClean="0"/>
              <a:t>Selbstorgansiation</a:t>
            </a:r>
            <a:r>
              <a:rPr lang="de-DE" sz="1100" dirty="0" smtClean="0"/>
              <a:t> die Antwort auf alle Fragen: fehlende Geschwindigkeit, überfettete Strukturen, steife Kulturen und auslaufende Geschäftsmodelle. </a:t>
            </a:r>
          </a:p>
          <a:p>
            <a:pPr marL="171450" indent="-171450">
              <a:buFont typeface="Arial"/>
              <a:buChar char="•"/>
            </a:pPr>
            <a:r>
              <a:rPr lang="de-DE" sz="1100" dirty="0" smtClean="0"/>
              <a:t>Hoffnung, dass sich die Aufgaben von selber lösen. Auch ein Symptom für Ratlosigkeit und Überforderung der Unternehmensleitung: Delegiere wesentliche Fragen in die Organisation. </a:t>
            </a:r>
          </a:p>
          <a:p>
            <a:pPr marL="171450" indent="-171450">
              <a:buFont typeface="Arial"/>
              <a:buChar char="•"/>
            </a:pPr>
            <a:r>
              <a:rPr lang="de-DE" sz="1100" dirty="0" smtClean="0"/>
              <a:t>Vielmehr begegnen wir hier wiederum einem alten Muster: Ich starte die gute alte Reorganisation, ein Rezept der 80er und 90er Jahre. Dann ist die Organisation beschäftigt, alle haben das Gefühl es tut sich etwas. </a:t>
            </a:r>
          </a:p>
          <a:p>
            <a:pPr marL="171450" indent="-171450">
              <a:buFont typeface="Arial"/>
              <a:buChar char="•"/>
            </a:pPr>
            <a:r>
              <a:rPr lang="de-DE" sz="1100" dirty="0" smtClean="0"/>
              <a:t>Ablenkung von viel wesentlicheren Themen: das Produkt, das Geschäftsmodell die Technologie, die Kundenbeziehungen, das Marktumfeld, der Dollarkurs</a:t>
            </a:r>
          </a:p>
          <a:p>
            <a:pPr marL="171450" indent="-171450">
              <a:buFont typeface="Arial"/>
              <a:buChar char="•"/>
            </a:pPr>
            <a:r>
              <a:rPr lang="de-DE" sz="1100" dirty="0"/>
              <a:t>Zu große Hoffnungen in Strukturen und </a:t>
            </a:r>
            <a:r>
              <a:rPr lang="de-DE" sz="1100" dirty="0" err="1"/>
              <a:t>Orgmodelle</a:t>
            </a:r>
            <a:r>
              <a:rPr lang="de-DE" sz="1100" dirty="0"/>
              <a:t>: viele Wege führen nach Rom (vergleiche Amazon mit Virgin..</a:t>
            </a:r>
            <a:r>
              <a:rPr lang="de-DE" sz="1100" dirty="0" smtClean="0"/>
              <a:t>), diese sind oft hoch erfolgreich und sehr agil, ob sie </a:t>
            </a:r>
            <a:r>
              <a:rPr lang="de-DE" sz="1100" dirty="0" err="1" smtClean="0"/>
              <a:t>selbtorganisierend</a:t>
            </a:r>
            <a:r>
              <a:rPr lang="de-DE" sz="1100" dirty="0" smtClean="0"/>
              <a:t> sind, ist fraglich. </a:t>
            </a:r>
            <a:endParaRPr lang="de-DE" sz="1100" dirty="0"/>
          </a:p>
          <a:p>
            <a:pPr marL="171450" indent="-171450">
              <a:buFont typeface="Arial"/>
              <a:buChar char="•"/>
            </a:pPr>
            <a:r>
              <a:rPr lang="de-DE" sz="1100" dirty="0" smtClean="0"/>
              <a:t>Man muss vernetzter, schneller, innovative arbeiten, keine Frage, aber das ist nur ein Teil. </a:t>
            </a:r>
            <a:endParaRPr lang="de-DE" sz="1100" dirty="0"/>
          </a:p>
          <a:p>
            <a:pPr marL="171450" indent="-171450">
              <a:buFont typeface="Arial"/>
              <a:buChar char="•"/>
            </a:pPr>
            <a:r>
              <a:rPr lang="de-DE" sz="1100" dirty="0" smtClean="0"/>
              <a:t>Fragen die vor der Umstrukturierung nicht klar sind, bleiben unklar. </a:t>
            </a:r>
          </a:p>
        </p:txBody>
      </p:sp>
      <p:sp>
        <p:nvSpPr>
          <p:cNvPr id="4" name="Foliennummernplatzhalter 3"/>
          <p:cNvSpPr>
            <a:spLocks noGrp="1"/>
          </p:cNvSpPr>
          <p:nvPr>
            <p:ph type="sldNum" sz="quarter" idx="10"/>
          </p:nvPr>
        </p:nvSpPr>
        <p:spPr/>
        <p:txBody>
          <a:bodyPr/>
          <a:lstStyle/>
          <a:p>
            <a:fld id="{A3345155-07A9-1742-9038-BD1F752653F7}" type="slidenum">
              <a:rPr lang="de-DE" smtClean="0"/>
              <a:t>5</a:t>
            </a:fld>
            <a:endParaRPr lang="de-DE" dirty="0"/>
          </a:p>
        </p:txBody>
      </p:sp>
    </p:spTree>
    <p:extLst>
      <p:ext uri="{BB962C8B-B14F-4D97-AF65-F5344CB8AC3E}">
        <p14:creationId xmlns:p14="http://schemas.microsoft.com/office/powerpoint/2010/main" val="2387679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936062"/>
            <a:ext cx="5486400" cy="4114800"/>
          </a:xfrm>
        </p:spPr>
        <p:txBody>
          <a:bodyPr/>
          <a:lstStyle/>
          <a:p>
            <a:pPr marL="171450" indent="-171450">
              <a:buFont typeface="Arial"/>
              <a:buChar char="•"/>
            </a:pPr>
            <a:r>
              <a:rPr lang="de-DE" dirty="0"/>
              <a:t>Ein </a:t>
            </a:r>
            <a:r>
              <a:rPr lang="de-DE" dirty="0" err="1"/>
              <a:t>Leadership</a:t>
            </a:r>
            <a:r>
              <a:rPr lang="de-DE" dirty="0"/>
              <a:t> Team hatte wir als eines der wesentlichen Prinzipien „</a:t>
            </a:r>
            <a:r>
              <a:rPr lang="de-DE" dirty="0" err="1"/>
              <a:t>being</a:t>
            </a:r>
            <a:r>
              <a:rPr lang="de-DE" dirty="0"/>
              <a:t> </a:t>
            </a:r>
            <a:r>
              <a:rPr lang="de-DE" dirty="0" err="1"/>
              <a:t>entrepreneurial</a:t>
            </a:r>
            <a:r>
              <a:rPr lang="de-DE" dirty="0"/>
              <a:t>“ definiert. Die meisten MA konnten das Wort gar nicht aussprechen, verstanden es auch gar nicht. Wären sie so unternehmerisch, wären Sie ja vielleicht Unternehmer geworden. </a:t>
            </a:r>
          </a:p>
          <a:p>
            <a:pPr marL="171450" indent="-171450">
              <a:buFont typeface="Arial"/>
              <a:buChar char="•"/>
            </a:pPr>
            <a:endParaRPr lang="de-DE" dirty="0" smtClean="0"/>
          </a:p>
          <a:p>
            <a:pPr marL="171450" indent="-171450">
              <a:buFont typeface="Arial"/>
              <a:buChar char="•"/>
            </a:pPr>
            <a:r>
              <a:rPr lang="de-DE" dirty="0" smtClean="0"/>
              <a:t>Zuerst wurden die Kapazitäten und Potenzial von </a:t>
            </a:r>
            <a:r>
              <a:rPr lang="de-DE" dirty="0" err="1" smtClean="0">
                <a:solidFill>
                  <a:srgbClr val="FF0000"/>
                </a:solidFill>
              </a:rPr>
              <a:t>MitarbeiterInnen</a:t>
            </a:r>
            <a:r>
              <a:rPr lang="de-DE" dirty="0" smtClean="0">
                <a:solidFill>
                  <a:srgbClr val="FF0000"/>
                </a:solidFill>
              </a:rPr>
              <a:t> unterschätzt</a:t>
            </a:r>
            <a:r>
              <a:rPr lang="de-DE" dirty="0" smtClean="0"/>
              <a:t>, nach dem Motto: denen muss man alles vorkauen und anschaffen. Das hat natürlich auch genau dazu geführt, dass Leute sich genau so verhalten, was zu noch mehr </a:t>
            </a:r>
            <a:r>
              <a:rPr lang="de-DE" dirty="0" err="1" smtClean="0"/>
              <a:t>command</a:t>
            </a:r>
            <a:r>
              <a:rPr lang="de-DE" dirty="0" smtClean="0"/>
              <a:t> </a:t>
            </a:r>
            <a:r>
              <a:rPr lang="de-DE" dirty="0" err="1" smtClean="0"/>
              <a:t>and</a:t>
            </a:r>
            <a:r>
              <a:rPr lang="de-DE" dirty="0" smtClean="0"/>
              <a:t> </a:t>
            </a:r>
            <a:r>
              <a:rPr lang="de-DE" dirty="0" err="1" smtClean="0"/>
              <a:t>control</a:t>
            </a:r>
            <a:r>
              <a:rPr lang="de-DE" dirty="0" smtClean="0"/>
              <a:t> geführt hat, was die Menschen noch passiver gemacht hat </a:t>
            </a:r>
            <a:r>
              <a:rPr lang="mr-IN" dirty="0" smtClean="0"/>
              <a:t>–</a:t>
            </a:r>
            <a:r>
              <a:rPr lang="de-DE" dirty="0" smtClean="0"/>
              <a:t> ein Teufelskreis. </a:t>
            </a:r>
          </a:p>
          <a:p>
            <a:pPr marL="171450" indent="-171450">
              <a:buFont typeface="Arial"/>
              <a:buChar char="•"/>
            </a:pPr>
            <a:r>
              <a:rPr lang="de-DE" dirty="0" smtClean="0"/>
              <a:t>Jetzt passiert das Gegenteil: Wir überschätzen die Neigung von Menschen zu unternehmerischen und innovativen Denken. Man kann es anregen und mehr Raum geben, aber es gibt auch Limitationen. Nicht alle Leute wollen jeden Tag ihre Welt neu erfinden, sie überlegen sich nicht ständig, was sie zum Unternehmenserfolg beitragen können. Und nicht überall gibt es die ganz großen Ideen, die leider bisher unterdrückt waren. </a:t>
            </a:r>
          </a:p>
          <a:p>
            <a:pPr marL="171450" indent="-171450">
              <a:buFont typeface="Arial"/>
              <a:buChar char="•"/>
            </a:pPr>
            <a:r>
              <a:rPr lang="de-DE" dirty="0" smtClean="0"/>
              <a:t>Menschen sind unterschiedlich, können, wollen und brauchen Unterschiedliches. </a:t>
            </a:r>
          </a:p>
          <a:p>
            <a:pPr marL="171450" indent="-171450">
              <a:buFont typeface="Arial"/>
              <a:buChar char="•"/>
            </a:pPr>
            <a:r>
              <a:rPr lang="de-DE" dirty="0" smtClean="0"/>
              <a:t>Ich sehe hier die Gefahr, dass viele New Work Enthusiasten von sich auf andere schließen. </a:t>
            </a:r>
          </a:p>
          <a:p>
            <a:pPr marL="171450" indent="-171450">
              <a:buFont typeface="Arial"/>
              <a:buChar char="•"/>
            </a:pPr>
            <a:endParaRPr lang="de-DE" dirty="0" smtClean="0"/>
          </a:p>
          <a:p>
            <a:pPr marL="171450" indent="-171450">
              <a:buFont typeface="Arial"/>
              <a:buChar char="•"/>
            </a:pPr>
            <a:r>
              <a:rPr lang="de-DE" dirty="0">
                <a:solidFill>
                  <a:srgbClr val="FF0000"/>
                </a:solidFill>
              </a:rPr>
              <a:t>Zulassen aber nicht darauf verlassen</a:t>
            </a:r>
          </a:p>
          <a:p>
            <a:pPr marL="171450" indent="-171450">
              <a:buFont typeface="Arial"/>
              <a:buChar char="•"/>
            </a:pPr>
            <a:endParaRPr lang="de-DE" dirty="0"/>
          </a:p>
        </p:txBody>
      </p:sp>
      <p:sp>
        <p:nvSpPr>
          <p:cNvPr id="4" name="Foliennummernplatzhalter 3"/>
          <p:cNvSpPr>
            <a:spLocks noGrp="1"/>
          </p:cNvSpPr>
          <p:nvPr>
            <p:ph type="sldNum" sz="quarter" idx="10"/>
          </p:nvPr>
        </p:nvSpPr>
        <p:spPr/>
        <p:txBody>
          <a:bodyPr/>
          <a:lstStyle/>
          <a:p>
            <a:fld id="{A3345155-07A9-1742-9038-BD1F752653F7}" type="slidenum">
              <a:rPr lang="de-DE" smtClean="0"/>
              <a:t>6</a:t>
            </a:fld>
            <a:endParaRPr lang="de-DE"/>
          </a:p>
        </p:txBody>
      </p:sp>
    </p:spTree>
    <p:extLst>
      <p:ext uri="{BB962C8B-B14F-4D97-AF65-F5344CB8AC3E}">
        <p14:creationId xmlns:p14="http://schemas.microsoft.com/office/powerpoint/2010/main" val="356267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5359392"/>
            <a:ext cx="5486400" cy="4114800"/>
          </a:xfrm>
        </p:spPr>
        <p:txBody>
          <a:bodyPr/>
          <a:lstStyle/>
          <a:p>
            <a:pPr marL="171450" indent="-171450">
              <a:buFont typeface="Arial"/>
              <a:buChar char="•"/>
            </a:pPr>
            <a:r>
              <a:rPr lang="de-DE" dirty="0" smtClean="0"/>
              <a:t>Distributed </a:t>
            </a:r>
            <a:r>
              <a:rPr lang="de-DE" dirty="0" err="1" smtClean="0"/>
              <a:t>authority</a:t>
            </a:r>
            <a:r>
              <a:rPr lang="de-DE" dirty="0" smtClean="0"/>
              <a:t>: Entscheidungen werden dynamisch dort getroffen, wo die kompetenteste Person sitzt. Warum passiert es nicht schon jetzt?</a:t>
            </a:r>
          </a:p>
          <a:p>
            <a:pPr marL="171450" indent="-171450">
              <a:buFont typeface="Arial"/>
              <a:buChar char="•"/>
            </a:pPr>
            <a:r>
              <a:rPr lang="de-DE" dirty="0" smtClean="0"/>
              <a:t>Viele Menschen UNTERSCHREITEN ihre Kompetenzen, sind wir draufgekommen, im Rahmen eines </a:t>
            </a:r>
            <a:r>
              <a:rPr lang="de-DE" dirty="0" err="1" smtClean="0"/>
              <a:t>empowerment</a:t>
            </a:r>
            <a:r>
              <a:rPr lang="de-DE" dirty="0" smtClean="0"/>
              <a:t> Projektes. </a:t>
            </a:r>
          </a:p>
          <a:p>
            <a:pPr marL="171450" indent="-171450">
              <a:buFont typeface="Arial"/>
              <a:buChar char="•"/>
            </a:pPr>
            <a:r>
              <a:rPr lang="de-DE" dirty="0"/>
              <a:t>Ich habe das bei Kunden erlebt, als das Führungsteam gesagt hat: Ihr wollte mehr </a:t>
            </a:r>
            <a:r>
              <a:rPr lang="de-DE" dirty="0" err="1"/>
              <a:t>Empowerment</a:t>
            </a:r>
            <a:r>
              <a:rPr lang="de-DE" dirty="0"/>
              <a:t>, fein, finden wir großartig: dann trefft doch die Entscheidungen ab jetzt selber, wäre uns </a:t>
            </a:r>
            <a:r>
              <a:rPr lang="de-DE" dirty="0" smtClean="0"/>
              <a:t>sehr, organisiert Euch selbst!</a:t>
            </a:r>
            <a:endParaRPr lang="de-DE" dirty="0"/>
          </a:p>
          <a:p>
            <a:pPr marL="171450" indent="-171450">
              <a:buFont typeface="Arial"/>
              <a:buChar char="•"/>
            </a:pPr>
            <a:r>
              <a:rPr lang="de-DE" dirty="0" smtClean="0"/>
              <a:t>Angst vor Fehlern! </a:t>
            </a:r>
          </a:p>
          <a:p>
            <a:pPr marL="171450" indent="-171450">
              <a:buFont typeface="Arial"/>
              <a:buChar char="•"/>
            </a:pPr>
            <a:r>
              <a:rPr lang="de-DE" dirty="0" smtClean="0"/>
              <a:t>Es kann sogar noch schlimmer werden, wenn die Entscheidungen im Kreis diskutiert werden. </a:t>
            </a:r>
          </a:p>
          <a:p>
            <a:pPr marL="171450" indent="-171450">
              <a:buFont typeface="Arial"/>
              <a:buChar char="•"/>
            </a:pPr>
            <a:r>
              <a:rPr lang="de-DE" dirty="0" smtClean="0"/>
              <a:t>Ideal: Entscheidungen nicht an der EINEN Stelle mit dem höchsten Infostand, sondern in Kombination von Detail und Überblick. Hausverstand! </a:t>
            </a:r>
          </a:p>
          <a:p>
            <a:endParaRPr lang="de-DE" dirty="0" smtClean="0"/>
          </a:p>
          <a:p>
            <a:pPr marL="171450" indent="-171450">
              <a:buFont typeface="Arial"/>
              <a:buChar char="•"/>
            </a:pPr>
            <a:r>
              <a:rPr lang="de-DE" dirty="0" smtClean="0"/>
              <a:t>Frage der Kultur, nicht der Struktur. </a:t>
            </a:r>
            <a:endParaRPr lang="de-DE" dirty="0"/>
          </a:p>
        </p:txBody>
      </p:sp>
      <p:sp>
        <p:nvSpPr>
          <p:cNvPr id="4" name="Foliennummernplatzhalter 3"/>
          <p:cNvSpPr>
            <a:spLocks noGrp="1"/>
          </p:cNvSpPr>
          <p:nvPr>
            <p:ph type="sldNum" sz="quarter" idx="10"/>
          </p:nvPr>
        </p:nvSpPr>
        <p:spPr/>
        <p:txBody>
          <a:bodyPr/>
          <a:lstStyle/>
          <a:p>
            <a:fld id="{A3345155-07A9-1742-9038-BD1F752653F7}" type="slidenum">
              <a:rPr lang="de-DE" smtClean="0"/>
              <a:t>7</a:t>
            </a:fld>
            <a:endParaRPr lang="de-DE"/>
          </a:p>
        </p:txBody>
      </p:sp>
    </p:spTree>
    <p:extLst>
      <p:ext uri="{BB962C8B-B14F-4D97-AF65-F5344CB8AC3E}">
        <p14:creationId xmlns:p14="http://schemas.microsoft.com/office/powerpoint/2010/main" val="4620426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5359392"/>
            <a:ext cx="5486400" cy="4114800"/>
          </a:xfrm>
        </p:spPr>
        <p:txBody>
          <a:bodyPr/>
          <a:lstStyle/>
          <a:p>
            <a:pPr marL="171450" indent="-171450">
              <a:buFont typeface="Arial"/>
              <a:buChar char="•"/>
            </a:pPr>
            <a:r>
              <a:rPr lang="de-DE" dirty="0" smtClean="0"/>
              <a:t>Annahme: Ideen besser und schneller, wenn sich alle einbringen können. </a:t>
            </a:r>
          </a:p>
          <a:p>
            <a:pPr marL="171450" indent="-171450">
              <a:buFont typeface="Arial"/>
              <a:buChar char="•"/>
            </a:pPr>
            <a:r>
              <a:rPr lang="de-DE" dirty="0" smtClean="0"/>
              <a:t>Konkretes Beispiel: Ich habe die Entwicklung eines Unternehmens über längerer Jahre mitverfolgt, die eine starke Kultur der Selbstorganisation über Gremien eingeleitet haben und frustriet festgestellt haben, dass die Innovationen eigentlich nur Variationen vom Bestehenden waren. Systeme haben eben die Eigenschaft, immer wieder Ähnliches hervorzubringen. Echte break-</a:t>
            </a:r>
            <a:r>
              <a:rPr lang="de-DE" dirty="0" err="1" smtClean="0"/>
              <a:t>through</a:t>
            </a:r>
            <a:r>
              <a:rPr lang="de-DE" dirty="0" smtClean="0"/>
              <a:t> Innovationen sind ausgeblieben, weil die weder Richtung noch Vision da war. </a:t>
            </a:r>
          </a:p>
          <a:p>
            <a:pPr marL="171450" indent="-171450">
              <a:buFont typeface="Arial"/>
              <a:buChar char="•"/>
            </a:pPr>
            <a:r>
              <a:rPr lang="de-DE" dirty="0" err="1" smtClean="0"/>
              <a:t>Weiters</a:t>
            </a:r>
            <a:r>
              <a:rPr lang="de-DE" dirty="0" smtClean="0"/>
              <a:t> haben sie über frustrierende Endlosdiskussionen berichtet und die Neutralisierung von interessanten und mutigen Ideen. Nicht jede Meinung ist ein Beitrag</a:t>
            </a:r>
          </a:p>
          <a:p>
            <a:pPr marL="171450" indent="-171450">
              <a:buFont typeface="Arial"/>
              <a:buChar char="•"/>
            </a:pPr>
            <a:r>
              <a:rPr lang="de-DE" dirty="0" smtClean="0"/>
              <a:t>Im schlechtesten Fall kann die Innenbeschäftigungsgrad zunehmen und zu noch mehr Lähmung führen, als starre (aber klare) Strukturen. </a:t>
            </a:r>
          </a:p>
          <a:p>
            <a:pPr marL="171450" indent="-171450">
              <a:buFont typeface="Arial"/>
              <a:buChar char="•"/>
            </a:pPr>
            <a:r>
              <a:rPr lang="de-DE" dirty="0" smtClean="0"/>
              <a:t>Es kann sogar passieren, dass </a:t>
            </a:r>
            <a:r>
              <a:rPr lang="de-DE" dirty="0" err="1" smtClean="0"/>
              <a:t>Highperformer</a:t>
            </a:r>
            <a:r>
              <a:rPr lang="de-DE" dirty="0" smtClean="0"/>
              <a:t> entnervt gehen, auch weil sie keine Karrierewege mehr erkennen, oder alle nun mitreden können, oder Kompetenz und Fleiß nicht mehr entsprechend honoriert werden. Nichts ist ungerechter als Gleichmacherei.</a:t>
            </a:r>
          </a:p>
          <a:p>
            <a:pPr marL="171450" indent="-171450">
              <a:buFont typeface="Arial"/>
              <a:buChar char="•"/>
            </a:pPr>
            <a:endParaRPr lang="de-DE" dirty="0" smtClean="0"/>
          </a:p>
          <a:p>
            <a:pPr marL="171450" indent="-171450">
              <a:buFont typeface="Arial"/>
              <a:buChar char="•"/>
            </a:pPr>
            <a:r>
              <a:rPr lang="de-DE" dirty="0" smtClean="0"/>
              <a:t>Genau überlegen, wo welche Formate passen. </a:t>
            </a:r>
          </a:p>
        </p:txBody>
      </p:sp>
      <p:sp>
        <p:nvSpPr>
          <p:cNvPr id="4" name="Foliennummernplatzhalter 3"/>
          <p:cNvSpPr>
            <a:spLocks noGrp="1"/>
          </p:cNvSpPr>
          <p:nvPr>
            <p:ph type="sldNum" sz="quarter" idx="10"/>
          </p:nvPr>
        </p:nvSpPr>
        <p:spPr/>
        <p:txBody>
          <a:bodyPr/>
          <a:lstStyle/>
          <a:p>
            <a:fld id="{A3345155-07A9-1742-9038-BD1F752653F7}" type="slidenum">
              <a:rPr lang="de-DE" smtClean="0"/>
              <a:t>8</a:t>
            </a:fld>
            <a:endParaRPr lang="de-DE"/>
          </a:p>
        </p:txBody>
      </p:sp>
    </p:spTree>
    <p:extLst>
      <p:ext uri="{BB962C8B-B14F-4D97-AF65-F5344CB8AC3E}">
        <p14:creationId xmlns:p14="http://schemas.microsoft.com/office/powerpoint/2010/main" val="327492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685800" y="4682064"/>
            <a:ext cx="5486400" cy="4114800"/>
          </a:xfrm>
        </p:spPr>
        <p:txBody>
          <a:bodyPr/>
          <a:lstStyle/>
          <a:p>
            <a:r>
              <a:rPr lang="de-DE" dirty="0" smtClean="0"/>
              <a:t>Und total hip. </a:t>
            </a:r>
          </a:p>
          <a:p>
            <a:pPr marL="171450" indent="-171450">
              <a:buFont typeface="Wingdings" charset="2"/>
              <a:buChar char="Ø"/>
            </a:pPr>
            <a:r>
              <a:rPr lang="de-DE" dirty="0" smtClean="0"/>
              <a:t>Es ist in </a:t>
            </a:r>
            <a:r>
              <a:rPr lang="de-DE" dirty="0" err="1" smtClean="0"/>
              <a:t>sTart-Ups</a:t>
            </a:r>
            <a:r>
              <a:rPr lang="de-DE" dirty="0" smtClean="0"/>
              <a:t> in </a:t>
            </a:r>
            <a:r>
              <a:rPr lang="de-DE" dirty="0"/>
              <a:t>denen die Mitarbeiter die Urlaubstage und ihr Gehalt selbstorganisierend festlegen.. Man setzt dann auf Peer </a:t>
            </a:r>
            <a:r>
              <a:rPr lang="de-DE" dirty="0" err="1"/>
              <a:t>Pressure</a:t>
            </a:r>
            <a:r>
              <a:rPr lang="de-DE" dirty="0"/>
              <a:t>. Das ist im Wesentlichen eine gruppendynamische Selbstregulierung, die sehr anstrengend und toxisch werden kann. Auch wenn alle Gehälter transparent sind, kann das sogar zu einer Nivellierung nach unten führen. </a:t>
            </a:r>
          </a:p>
          <a:p>
            <a:pPr marL="171450" indent="-171450">
              <a:buFont typeface="Wingdings" charset="2"/>
              <a:buChar char="Ø"/>
            </a:pPr>
            <a:endParaRPr lang="de-DE" dirty="0" smtClean="0"/>
          </a:p>
          <a:p>
            <a:pPr marL="171450" indent="-171450">
              <a:buFont typeface="Wingdings" charset="2"/>
              <a:buChar char="Ø"/>
            </a:pPr>
            <a:r>
              <a:rPr lang="de-DE" dirty="0"/>
              <a:t>Aber eigentlich ist sie </a:t>
            </a:r>
            <a:r>
              <a:rPr lang="mr-IN" dirty="0"/>
              <a:t>–</a:t>
            </a:r>
            <a:r>
              <a:rPr lang="de-DE" dirty="0"/>
              <a:t> Achtung, </a:t>
            </a:r>
            <a:r>
              <a:rPr lang="de-DE" dirty="0" err="1"/>
              <a:t>bullshit</a:t>
            </a:r>
            <a:r>
              <a:rPr lang="de-DE" dirty="0"/>
              <a:t> </a:t>
            </a:r>
            <a:r>
              <a:rPr lang="de-DE" dirty="0" err="1"/>
              <a:t>wort</a:t>
            </a:r>
            <a:r>
              <a:rPr lang="de-DE" dirty="0"/>
              <a:t>, das ich gerade auf einer Konferenz in Berlin gehört habe: „Sehr voraussetzungsreich“. Sprich, es braucht einen sehr hohen Grad </a:t>
            </a:r>
            <a:r>
              <a:rPr lang="de-DE" dirty="0" err="1"/>
              <a:t>and</a:t>
            </a:r>
            <a:r>
              <a:rPr lang="de-DE" dirty="0"/>
              <a:t> Konflikt- und </a:t>
            </a:r>
            <a:r>
              <a:rPr lang="de-DE" dirty="0" err="1"/>
              <a:t>reflexionsfähigkeit</a:t>
            </a:r>
            <a:r>
              <a:rPr lang="de-DE" dirty="0"/>
              <a:t>, an persönlicher Reife, eine sehr starke Kultur, die fehlende Struktur, oder die übertriebene Strukturkompensiert, je nachdem. </a:t>
            </a:r>
          </a:p>
          <a:p>
            <a:endParaRPr lang="de-DE" dirty="0" smtClean="0"/>
          </a:p>
          <a:p>
            <a:pPr marL="171450" indent="-171450">
              <a:buFont typeface="Wingdings" charset="2"/>
              <a:buChar char="Ø"/>
            </a:pPr>
            <a:r>
              <a:rPr lang="de-DE" dirty="0" smtClean="0"/>
              <a:t>Es ist nicht unmöglich, ich habe von einem </a:t>
            </a:r>
            <a:r>
              <a:rPr lang="de-DE" dirty="0" err="1" smtClean="0"/>
              <a:t>Tourbinenwerk</a:t>
            </a:r>
            <a:r>
              <a:rPr lang="de-DE" dirty="0" smtClean="0"/>
              <a:t> bei Siemens in Berlin gehört, in dem die Arbeiter komplett selbst organisiert arbeiten und millionenschwere Investitionsentscheidungen treffen, das ist richtig cool. Aber es ist ein langer Weg, es brauchte viel Mut, sie loszulassen und einen gut begleiteten Prozess des </a:t>
            </a:r>
            <a:r>
              <a:rPr lang="de-DE" dirty="0" err="1" smtClean="0"/>
              <a:t>Hinreifens</a:t>
            </a:r>
            <a:r>
              <a:rPr lang="de-DE" dirty="0" smtClean="0"/>
              <a:t>, und dann auch </a:t>
            </a:r>
            <a:r>
              <a:rPr lang="de-DE" dirty="0" err="1" smtClean="0"/>
              <a:t>Hingreifens</a:t>
            </a:r>
            <a:r>
              <a:rPr lang="de-DE" dirty="0" smtClean="0"/>
              <a:t>. </a:t>
            </a:r>
          </a:p>
          <a:p>
            <a:pPr marL="171450" indent="-171450">
              <a:buFont typeface="Wingdings" charset="2"/>
              <a:buChar char="Ø"/>
            </a:pPr>
            <a:endParaRPr lang="de-DE" dirty="0" smtClean="0"/>
          </a:p>
          <a:p>
            <a:pPr marL="171450" indent="-171450">
              <a:buFont typeface="Wingdings" charset="2"/>
              <a:buChar char="Ø"/>
            </a:pPr>
            <a:r>
              <a:rPr lang="de-DE" dirty="0" smtClean="0"/>
              <a:t>Es ist ein weg, der persönlich sehr fordernd ist und den man nicht allen Menschen abverlangen kann und darf. Aber auch ein Weg, der für viele neue Möglichkeiten aufzeigt und auch mit viel Freude verbunden sein kann. Man braucht eine hohe Frustrationstoleranz. </a:t>
            </a:r>
          </a:p>
        </p:txBody>
      </p:sp>
      <p:sp>
        <p:nvSpPr>
          <p:cNvPr id="4" name="Foliennummernplatzhalter 3"/>
          <p:cNvSpPr>
            <a:spLocks noGrp="1"/>
          </p:cNvSpPr>
          <p:nvPr>
            <p:ph type="sldNum" sz="quarter" idx="10"/>
          </p:nvPr>
        </p:nvSpPr>
        <p:spPr/>
        <p:txBody>
          <a:bodyPr/>
          <a:lstStyle/>
          <a:p>
            <a:fld id="{A3345155-07A9-1742-9038-BD1F752653F7}" type="slidenum">
              <a:rPr lang="de-DE" smtClean="0"/>
              <a:t>9</a:t>
            </a:fld>
            <a:endParaRPr lang="de-DE"/>
          </a:p>
        </p:txBody>
      </p:sp>
    </p:spTree>
    <p:extLst>
      <p:ext uri="{BB962C8B-B14F-4D97-AF65-F5344CB8AC3E}">
        <p14:creationId xmlns:p14="http://schemas.microsoft.com/office/powerpoint/2010/main" val="2552831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a:xfrm>
            <a:off x="381000" y="4653842"/>
            <a:ext cx="6096000" cy="4679460"/>
          </a:xfrm>
        </p:spPr>
        <p:txBody>
          <a:bodyPr/>
          <a:lstStyle/>
          <a:p>
            <a:pPr marL="171450" indent="-171450">
              <a:buFont typeface="Wingdings" charset="2"/>
              <a:buChar char="Ø"/>
            </a:pPr>
            <a:r>
              <a:rPr lang="de-DE" dirty="0" smtClean="0"/>
              <a:t>„Kein </a:t>
            </a:r>
            <a:r>
              <a:rPr lang="de-DE" dirty="0" err="1" smtClean="0"/>
              <a:t>Leadership</a:t>
            </a:r>
            <a:r>
              <a:rPr lang="de-DE" dirty="0" smtClean="0"/>
              <a:t>, dafür aber schlechtes Management“ </a:t>
            </a:r>
          </a:p>
          <a:p>
            <a:pPr marL="171450" indent="-171450">
              <a:buFont typeface="Wingdings" charset="2"/>
              <a:buChar char="Ø"/>
            </a:pPr>
            <a:endParaRPr lang="de-DE" dirty="0"/>
          </a:p>
          <a:p>
            <a:pPr marL="171450" indent="-171450">
              <a:buFont typeface="Wingdings" charset="2"/>
              <a:buChar char="Ø"/>
            </a:pPr>
            <a:r>
              <a:rPr lang="de-DE" dirty="0" smtClean="0"/>
              <a:t>Wir alle kennen sie: inkompetente Chefs, die Informationen bei sich horten, Entscheidungen verschleppen, nur sich selbst glauben und vor allem am eigenen Fortkommen interessiert sind, die Veränderungen blockieren. </a:t>
            </a:r>
          </a:p>
          <a:p>
            <a:pPr marL="171450" indent="-171450">
              <a:buFont typeface="Wingdings" charset="2"/>
              <a:buChar char="Ø"/>
            </a:pPr>
            <a:endParaRPr lang="de-DE" dirty="0" smtClean="0"/>
          </a:p>
          <a:p>
            <a:pPr marL="171450" indent="-171450">
              <a:buFont typeface="Wingdings" charset="2"/>
              <a:buChar char="Ø"/>
            </a:pPr>
            <a:r>
              <a:rPr lang="de-DE" dirty="0" smtClean="0"/>
              <a:t>Darauf haben viel gewartet, diese endlich abzuschaffen.  Sehr in bei vielen HR Managern und Beratern. </a:t>
            </a:r>
          </a:p>
          <a:p>
            <a:pPr marL="171450" indent="-171450">
              <a:buFont typeface="Wingdings" charset="2"/>
              <a:buChar char="Ø"/>
            </a:pPr>
            <a:endParaRPr lang="de-DE" dirty="0"/>
          </a:p>
          <a:p>
            <a:pPr marL="171450" indent="-171450">
              <a:buFont typeface="Wingdings" charset="2"/>
              <a:buChar char="Ø"/>
            </a:pPr>
            <a:r>
              <a:rPr lang="de-DE" dirty="0" smtClean="0"/>
              <a:t>Tools und Prozesse und Regeln </a:t>
            </a:r>
            <a:r>
              <a:rPr lang="de-DE" dirty="0" err="1" smtClean="0"/>
              <a:t>ersezten</a:t>
            </a:r>
            <a:r>
              <a:rPr lang="de-DE" dirty="0" smtClean="0"/>
              <a:t> Führung: Halt: welches Bild von Führung ist dahinter? Sehr mechanistisch: Anweisungen nach Regeln, die auch programmiert werden könnten. </a:t>
            </a:r>
          </a:p>
          <a:p>
            <a:pPr marL="171450" indent="-171450">
              <a:buFont typeface="Wingdings" charset="2"/>
              <a:buChar char="Ø"/>
            </a:pPr>
            <a:endParaRPr lang="de-DE" dirty="0"/>
          </a:p>
          <a:p>
            <a:pPr marL="171450" indent="-171450">
              <a:buFont typeface="Wingdings" charset="2"/>
              <a:buChar char="Ø"/>
            </a:pPr>
            <a:r>
              <a:rPr lang="de-DE" dirty="0" err="1" smtClean="0"/>
              <a:t>Leadership</a:t>
            </a:r>
            <a:r>
              <a:rPr lang="de-DE" dirty="0" smtClean="0"/>
              <a:t> wird noch viel Wesentlicher: </a:t>
            </a:r>
          </a:p>
          <a:p>
            <a:pPr marL="171450" indent="-171450">
              <a:buFont typeface="Wingdings" charset="2"/>
              <a:buChar char="Ø"/>
            </a:pPr>
            <a:endParaRPr lang="de-DE" dirty="0" smtClean="0"/>
          </a:p>
          <a:p>
            <a:pPr marL="171450" indent="-171450">
              <a:buFont typeface="Wingdings" charset="2"/>
              <a:buChar char="Ø"/>
            </a:pPr>
            <a:r>
              <a:rPr lang="de-DE" dirty="0" smtClean="0"/>
              <a:t>Führungskräfte zu transformieren, denn ein hoher Grad an Selbstorganisation braucht als Gegengewicht einen hohen Grad an Klarheit, Sicherheit und Vertrauen, Wertschätzung  dass der Raum auch hält.</a:t>
            </a:r>
          </a:p>
          <a:p>
            <a:pPr marL="171450" indent="-171450">
              <a:buFont typeface="Wingdings" charset="2"/>
              <a:buChar char="Ø"/>
            </a:pPr>
            <a:r>
              <a:rPr lang="de-DE" dirty="0" smtClean="0"/>
              <a:t> Eine viel höhere Klarheit in Bezug auf </a:t>
            </a:r>
            <a:r>
              <a:rPr lang="de-DE" dirty="0" err="1" smtClean="0"/>
              <a:t>Purpose</a:t>
            </a:r>
            <a:r>
              <a:rPr lang="de-DE" dirty="0" smtClean="0"/>
              <a:t>, Strategie, Vision und Spielregeln. Und ein Vertrauen, dass diese auch halten. Und genau dafür braucht es jetzt gute Führung, die Freiräume schaffen und halten kann in denen sich Menschen entfalten können. </a:t>
            </a:r>
          </a:p>
          <a:p>
            <a:pPr marL="171450" indent="-171450">
              <a:buFont typeface="Wingdings" charset="2"/>
              <a:buChar char="Ø"/>
            </a:pPr>
            <a:r>
              <a:rPr lang="de-DE" dirty="0" smtClean="0"/>
              <a:t>Es geht jetzt darum, eine Führungskultur </a:t>
            </a:r>
            <a:r>
              <a:rPr lang="de-DE" dirty="0" err="1" smtClean="0"/>
              <a:t>zuschaffen</a:t>
            </a:r>
            <a:r>
              <a:rPr lang="de-DE" dirty="0" smtClean="0"/>
              <a:t>, die nicht auf Macht und Kontrolle beruht, sondern auf Klarheit, Kompetenz und Integrität. Die Struktur ist mir da relativ egal. </a:t>
            </a:r>
            <a:endParaRPr lang="de-DE" dirty="0"/>
          </a:p>
        </p:txBody>
      </p:sp>
      <p:sp>
        <p:nvSpPr>
          <p:cNvPr id="4" name="Foliennummernplatzhalter 3"/>
          <p:cNvSpPr>
            <a:spLocks noGrp="1"/>
          </p:cNvSpPr>
          <p:nvPr>
            <p:ph type="sldNum" sz="quarter" idx="10"/>
          </p:nvPr>
        </p:nvSpPr>
        <p:spPr/>
        <p:txBody>
          <a:bodyPr/>
          <a:lstStyle/>
          <a:p>
            <a:fld id="{A3345155-07A9-1742-9038-BD1F752653F7}" type="slidenum">
              <a:rPr lang="de-DE" smtClean="0"/>
              <a:t>10</a:t>
            </a:fld>
            <a:endParaRPr lang="de-DE"/>
          </a:p>
        </p:txBody>
      </p:sp>
    </p:spTree>
    <p:extLst>
      <p:ext uri="{BB962C8B-B14F-4D97-AF65-F5344CB8AC3E}">
        <p14:creationId xmlns:p14="http://schemas.microsoft.com/office/powerpoint/2010/main" val="1406635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A3345155-07A9-1742-9038-BD1F752653F7}" type="slidenum">
              <a:rPr lang="de-DE" smtClean="0"/>
              <a:t>11</a:t>
            </a:fld>
            <a:endParaRPr lang="de-DE"/>
          </a:p>
        </p:txBody>
      </p:sp>
    </p:spTree>
    <p:extLst>
      <p:ext uri="{BB962C8B-B14F-4D97-AF65-F5344CB8AC3E}">
        <p14:creationId xmlns:p14="http://schemas.microsoft.com/office/powerpoint/2010/main" val="4142579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3345155-07A9-1742-9038-BD1F752653F7}" type="slidenum">
              <a:rPr lang="de-DE" smtClean="0"/>
              <a:t>12</a:t>
            </a:fld>
            <a:endParaRPr lang="de-DE"/>
          </a:p>
        </p:txBody>
      </p:sp>
    </p:spTree>
    <p:extLst>
      <p:ext uri="{BB962C8B-B14F-4D97-AF65-F5344CB8AC3E}">
        <p14:creationId xmlns:p14="http://schemas.microsoft.com/office/powerpoint/2010/main" val="3829024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A3345155-07A9-1742-9038-BD1F752653F7}" type="slidenum">
              <a:rPr lang="de-DE" smtClean="0"/>
              <a:t>13</a:t>
            </a:fld>
            <a:endParaRPr lang="de-DE"/>
          </a:p>
        </p:txBody>
      </p:sp>
    </p:spTree>
    <p:extLst>
      <p:ext uri="{BB962C8B-B14F-4D97-AF65-F5344CB8AC3E}">
        <p14:creationId xmlns:p14="http://schemas.microsoft.com/office/powerpoint/2010/main" val="31350964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20"/>
            <a:ext cx="7772400" cy="1102519"/>
          </a:xfrm>
        </p:spPr>
        <p:txBody>
          <a:bodyPr/>
          <a:lstStyle/>
          <a:p>
            <a:r>
              <a:rPr lang="de-AT" dirty="0" smtClean="0"/>
              <a:t>Mastertitelformat bearbeiten</a:t>
            </a:r>
            <a:endParaRPr lang="de-DE" dirty="0"/>
          </a:p>
        </p:txBody>
      </p:sp>
      <p:sp>
        <p:nvSpPr>
          <p:cNvPr id="4" name="Datumsplatzhalter 3"/>
          <p:cNvSpPr>
            <a:spLocks noGrp="1"/>
          </p:cNvSpPr>
          <p:nvPr>
            <p:ph type="dt" sz="half" idx="10"/>
          </p:nvPr>
        </p:nvSpPr>
        <p:spPr/>
        <p:txBody>
          <a:bodyPr/>
          <a:lstStyle/>
          <a:p>
            <a:fld id="{7DA97FAC-8C4B-0148-B474-6E132EDB3AE9}" type="datetimeFigureOut">
              <a:rPr lang="de-DE" smtClean="0"/>
              <a:t>03.07.18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3293850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idx="1"/>
          </p:nvPr>
        </p:nvSpPr>
        <p:spPr>
          <a:xfrm>
            <a:off x="247595" y="0"/>
            <a:ext cx="8229600" cy="3394472"/>
          </a:xfrm>
          <a:prstGeom prst="rect">
            <a:avLst/>
          </a:prstGeom>
        </p:spPr>
        <p:txBody>
          <a:body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7DA97FAC-8C4B-0148-B474-6E132EDB3AE9}" type="datetimeFigureOut">
              <a:rPr lang="de-DE" smtClean="0"/>
              <a:t>03.07.18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312662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de-AT" dirty="0" smtClean="0"/>
              <a:t>Mastertitelformat bearbeiten</a:t>
            </a:r>
            <a:endParaRPr lang="de-DE" dirty="0"/>
          </a:p>
        </p:txBody>
      </p:sp>
      <p:sp>
        <p:nvSpPr>
          <p:cNvPr id="3" name="Textplatzhalter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AT" smtClean="0"/>
              <a:t>Mastertextformat bearbeiten</a:t>
            </a:r>
          </a:p>
        </p:txBody>
      </p:sp>
      <p:sp>
        <p:nvSpPr>
          <p:cNvPr id="4" name="Datumsplatzhalter 3"/>
          <p:cNvSpPr>
            <a:spLocks noGrp="1"/>
          </p:cNvSpPr>
          <p:nvPr>
            <p:ph type="dt" sz="half" idx="10"/>
          </p:nvPr>
        </p:nvSpPr>
        <p:spPr/>
        <p:txBody>
          <a:bodyPr/>
          <a:lstStyle/>
          <a:p>
            <a:fld id="{7DA97FAC-8C4B-0148-B474-6E132EDB3AE9}" type="datetimeFigureOut">
              <a:rPr lang="de-DE" smtClean="0"/>
              <a:t>03.07.18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4104354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Inhaltsplatzhalter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Inhaltsplatzhalter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Datumsplatzhalter 4"/>
          <p:cNvSpPr>
            <a:spLocks noGrp="1"/>
          </p:cNvSpPr>
          <p:nvPr>
            <p:ph type="dt" sz="half" idx="10"/>
          </p:nvPr>
        </p:nvSpPr>
        <p:spPr/>
        <p:txBody>
          <a:bodyPr/>
          <a:lstStyle/>
          <a:p>
            <a:fld id="{7DA97FAC-8C4B-0148-B474-6E132EDB3AE9}" type="datetimeFigureOut">
              <a:rPr lang="de-DE" smtClean="0"/>
              <a:t>03.07.18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944066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AT" smtClean="0"/>
              <a:t>Mastertitelformat bearbeiten</a:t>
            </a:r>
            <a:endParaRPr lang="de-DE"/>
          </a:p>
        </p:txBody>
      </p:sp>
      <p:sp>
        <p:nvSpPr>
          <p:cNvPr id="3" name="Textplatzhalter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4" name="Inhaltsplatzhalter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5" name="Textplatzhalter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AT" smtClean="0"/>
              <a:t>Mastertextformat bearbeiten</a:t>
            </a:r>
          </a:p>
        </p:txBody>
      </p:sp>
      <p:sp>
        <p:nvSpPr>
          <p:cNvPr id="6" name="Inhaltsplatzhalter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7" name="Datumsplatzhalter 6"/>
          <p:cNvSpPr>
            <a:spLocks noGrp="1"/>
          </p:cNvSpPr>
          <p:nvPr>
            <p:ph type="dt" sz="half" idx="10"/>
          </p:nvPr>
        </p:nvSpPr>
        <p:spPr/>
        <p:txBody>
          <a:bodyPr/>
          <a:lstStyle/>
          <a:p>
            <a:fld id="{7DA97FAC-8C4B-0148-B474-6E132EDB3AE9}" type="datetimeFigureOut">
              <a:rPr lang="de-DE" smtClean="0"/>
              <a:t>03.07.18</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3466212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Datumsplatzhalter 2"/>
          <p:cNvSpPr>
            <a:spLocks noGrp="1"/>
          </p:cNvSpPr>
          <p:nvPr>
            <p:ph type="dt" sz="half" idx="10"/>
          </p:nvPr>
        </p:nvSpPr>
        <p:spPr/>
        <p:txBody>
          <a:bodyPr/>
          <a:lstStyle/>
          <a:p>
            <a:fld id="{7DA97FAC-8C4B-0148-B474-6E132EDB3AE9}" type="datetimeFigureOut">
              <a:rPr lang="de-DE" smtClean="0"/>
              <a:t>03.07.18</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2108002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DA97FAC-8C4B-0148-B474-6E132EDB3AE9}" type="datetimeFigureOut">
              <a:rPr lang="de-DE" smtClean="0"/>
              <a:t>03.07.18</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275481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7"/>
            <a:ext cx="3008313" cy="871538"/>
          </a:xfrm>
        </p:spPr>
        <p:txBody>
          <a:bodyPr anchor="b"/>
          <a:lstStyle>
            <a:lvl1pPr algn="l">
              <a:defRPr sz="2000" b="1"/>
            </a:lvl1pPr>
          </a:lstStyle>
          <a:p>
            <a:r>
              <a:rPr lang="de-AT" smtClean="0"/>
              <a:t>Mastertitelformat bearbeiten</a:t>
            </a:r>
            <a:endParaRPr lang="de-DE"/>
          </a:p>
        </p:txBody>
      </p:sp>
      <p:sp>
        <p:nvSpPr>
          <p:cNvPr id="3" name="Inhaltsplatzhalter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Textplatzhalter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7DA97FAC-8C4B-0148-B474-6E132EDB3AE9}" type="datetimeFigureOut">
              <a:rPr lang="de-DE" smtClean="0"/>
              <a:t>03.07.18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91869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2000" b="1"/>
            </a:lvl1pPr>
          </a:lstStyle>
          <a:p>
            <a:r>
              <a:rPr lang="de-AT" smtClean="0"/>
              <a:t>Mastertitelformat bearbeiten</a:t>
            </a:r>
            <a:endParaRPr lang="de-DE"/>
          </a:p>
        </p:txBody>
      </p:sp>
      <p:sp>
        <p:nvSpPr>
          <p:cNvPr id="3" name="Bildplatzhalt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AT" smtClean="0"/>
              <a:t>Mastertextformat bearbeiten</a:t>
            </a:r>
          </a:p>
        </p:txBody>
      </p:sp>
      <p:sp>
        <p:nvSpPr>
          <p:cNvPr id="5" name="Datumsplatzhalter 4"/>
          <p:cNvSpPr>
            <a:spLocks noGrp="1"/>
          </p:cNvSpPr>
          <p:nvPr>
            <p:ph type="dt" sz="half" idx="10"/>
          </p:nvPr>
        </p:nvSpPr>
        <p:spPr/>
        <p:txBody>
          <a:bodyPr/>
          <a:lstStyle/>
          <a:p>
            <a:fld id="{7DA97FAC-8C4B-0148-B474-6E132EDB3AE9}" type="datetimeFigureOut">
              <a:rPr lang="de-DE" smtClean="0"/>
              <a:t>03.07.18</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448719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smtClean="0"/>
              <a:t>Mastertitelformat bearbeiten</a:t>
            </a:r>
            <a:endParaRPr lang="de-DE"/>
          </a:p>
        </p:txBody>
      </p:sp>
      <p:sp>
        <p:nvSpPr>
          <p:cNvPr id="3" name="Vertikaler Textplatzhalter 2"/>
          <p:cNvSpPr>
            <a:spLocks noGrp="1"/>
          </p:cNvSpPr>
          <p:nvPr>
            <p:ph type="body" orient="vert" idx="1"/>
          </p:nvPr>
        </p:nvSpPr>
        <p:spPr>
          <a:xfrm>
            <a:off x="457200" y="1200151"/>
            <a:ext cx="8229600" cy="3394472"/>
          </a:xfrm>
          <a:prstGeom prst="rect">
            <a:avLst/>
          </a:prstGeom>
        </p:spPr>
        <p:txBody>
          <a:bodyPr vert="eaVert"/>
          <a:lstStyle/>
          <a:p>
            <a:pPr lvl="0"/>
            <a:r>
              <a:rPr lang="de-AT" dirty="0" smtClean="0"/>
              <a:t>Mastertextformat bearbeiten</a:t>
            </a:r>
          </a:p>
          <a:p>
            <a:pPr lvl="1"/>
            <a:r>
              <a:rPr lang="de-AT" dirty="0" smtClean="0"/>
              <a:t>Zweite Ebene</a:t>
            </a:r>
          </a:p>
          <a:p>
            <a:pPr lvl="2"/>
            <a:r>
              <a:rPr lang="de-AT" dirty="0" smtClean="0"/>
              <a:t>Dritte Ebene</a:t>
            </a:r>
          </a:p>
          <a:p>
            <a:pPr lvl="3"/>
            <a:r>
              <a:rPr lang="de-AT" dirty="0" smtClean="0"/>
              <a:t>Vierte Ebene</a:t>
            </a:r>
          </a:p>
          <a:p>
            <a:pPr lvl="4"/>
            <a:r>
              <a:rPr lang="de-AT" dirty="0" smtClean="0"/>
              <a:t>Fünfte Ebene</a:t>
            </a:r>
            <a:endParaRPr lang="de-DE" dirty="0"/>
          </a:p>
        </p:txBody>
      </p:sp>
      <p:sp>
        <p:nvSpPr>
          <p:cNvPr id="4" name="Datumsplatzhalter 3"/>
          <p:cNvSpPr>
            <a:spLocks noGrp="1"/>
          </p:cNvSpPr>
          <p:nvPr>
            <p:ph type="dt" sz="half" idx="10"/>
          </p:nvPr>
        </p:nvSpPr>
        <p:spPr/>
        <p:txBody>
          <a:bodyPr/>
          <a:lstStyle/>
          <a:p>
            <a:fld id="{7DA97FAC-8C4B-0148-B474-6E132EDB3AE9}" type="datetimeFigureOut">
              <a:rPr lang="de-DE" smtClean="0"/>
              <a:t>03.07.18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682235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de-AT" smtClean="0"/>
              <a:t>Mastertitelformat bearbeiten</a:t>
            </a:r>
            <a:endParaRPr lang="de-DE"/>
          </a:p>
        </p:txBody>
      </p:sp>
      <p:sp>
        <p:nvSpPr>
          <p:cNvPr id="3" name="Vertikaler Textplatzhalter 2"/>
          <p:cNvSpPr>
            <a:spLocks noGrp="1"/>
          </p:cNvSpPr>
          <p:nvPr>
            <p:ph type="body" orient="vert" idx="1"/>
          </p:nvPr>
        </p:nvSpPr>
        <p:spPr>
          <a:xfrm>
            <a:off x="457200" y="205980"/>
            <a:ext cx="6019800" cy="4388644"/>
          </a:xfrm>
          <a:prstGeom prst="rect">
            <a:avLst/>
          </a:prstGeom>
        </p:spPr>
        <p:txBody>
          <a:bodyPr vert="eaVert"/>
          <a:lstStyle/>
          <a:p>
            <a:pPr lvl="0"/>
            <a:r>
              <a:rPr lang="de-AT" smtClean="0"/>
              <a:t>Mastertextformat bearbeiten</a:t>
            </a:r>
          </a:p>
          <a:p>
            <a:pPr lvl="1"/>
            <a:r>
              <a:rPr lang="de-AT" smtClean="0"/>
              <a:t>Zweite Ebene</a:t>
            </a:r>
          </a:p>
          <a:p>
            <a:pPr lvl="2"/>
            <a:r>
              <a:rPr lang="de-AT" smtClean="0"/>
              <a:t>Dritte Ebene</a:t>
            </a:r>
          </a:p>
          <a:p>
            <a:pPr lvl="3"/>
            <a:r>
              <a:rPr lang="de-AT" smtClean="0"/>
              <a:t>Vierte Ebene</a:t>
            </a:r>
          </a:p>
          <a:p>
            <a:pPr lvl="4"/>
            <a:r>
              <a:rPr lang="de-AT" smtClean="0"/>
              <a:t>Fünfte Ebene</a:t>
            </a:r>
            <a:endParaRPr lang="de-DE"/>
          </a:p>
        </p:txBody>
      </p:sp>
      <p:sp>
        <p:nvSpPr>
          <p:cNvPr id="4" name="Datumsplatzhalter 3"/>
          <p:cNvSpPr>
            <a:spLocks noGrp="1"/>
          </p:cNvSpPr>
          <p:nvPr>
            <p:ph type="dt" sz="half" idx="10"/>
          </p:nvPr>
        </p:nvSpPr>
        <p:spPr/>
        <p:txBody>
          <a:bodyPr/>
          <a:lstStyle/>
          <a:p>
            <a:fld id="{7DA97FAC-8C4B-0148-B474-6E132EDB3AE9}" type="datetimeFigureOut">
              <a:rPr lang="de-DE" smtClean="0"/>
              <a:t>03.07.18</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85A6B444-0978-8E40-A606-D5C3933DC853}" type="slidenum">
              <a:rPr lang="de-DE" smtClean="0"/>
              <a:t>‹Nr.›</a:t>
            </a:fld>
            <a:endParaRPr lang="de-DE"/>
          </a:p>
        </p:txBody>
      </p:sp>
    </p:spTree>
    <p:extLst>
      <p:ext uri="{BB962C8B-B14F-4D97-AF65-F5344CB8AC3E}">
        <p14:creationId xmlns:p14="http://schemas.microsoft.com/office/powerpoint/2010/main" val="380341144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de-AT" smtClean="0"/>
              <a:t>Mastertitelformat bearbeiten</a:t>
            </a:r>
            <a:endParaRPr lang="de-DE"/>
          </a:p>
        </p:txBody>
      </p:sp>
      <p:sp>
        <p:nvSpPr>
          <p:cNvPr id="4" name="Datumsplatzhalt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DA97FAC-8C4B-0148-B474-6E132EDB3AE9}" type="datetimeFigureOut">
              <a:rPr lang="de-DE" smtClean="0"/>
              <a:t>03.07.18</a:t>
            </a:fld>
            <a:endParaRPr lang="de-DE"/>
          </a:p>
        </p:txBody>
      </p:sp>
      <p:sp>
        <p:nvSpPr>
          <p:cNvPr id="5" name="Fußzeilenplatzhalt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5A6B444-0978-8E40-A606-D5C3933DC853}" type="slidenum">
              <a:rPr lang="de-DE" smtClean="0"/>
              <a:t>‹Nr.›</a:t>
            </a:fld>
            <a:endParaRPr lang="de-DE"/>
          </a:p>
        </p:txBody>
      </p:sp>
    </p:spTree>
    <p:extLst>
      <p:ext uri="{BB962C8B-B14F-4D97-AF65-F5344CB8AC3E}">
        <p14:creationId xmlns:p14="http://schemas.microsoft.com/office/powerpoint/2010/main" val="832522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emf"/><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endParaRPr lang="de-DE"/>
          </a:p>
        </p:txBody>
      </p:sp>
      <p:pic>
        <p:nvPicPr>
          <p:cNvPr id="4" name="Bild 3" descr="TITEL_JULIA_2018.pdf"/>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9144001" cy="5143500"/>
          </a:xfrm>
          <a:prstGeom prst="rect">
            <a:avLst/>
          </a:prstGeom>
        </p:spPr>
      </p:pic>
      <p:sp>
        <p:nvSpPr>
          <p:cNvPr id="5" name="Textfeld 4"/>
          <p:cNvSpPr txBox="1"/>
          <p:nvPr/>
        </p:nvSpPr>
        <p:spPr>
          <a:xfrm>
            <a:off x="-1" y="1141579"/>
            <a:ext cx="9143997" cy="2308324"/>
          </a:xfrm>
          <a:prstGeom prst="rect">
            <a:avLst/>
          </a:prstGeom>
          <a:solidFill>
            <a:schemeClr val="bg1">
              <a:alpha val="87000"/>
            </a:schemeClr>
          </a:solidFill>
        </p:spPr>
        <p:txBody>
          <a:bodyPr wrap="square" rtlCol="0">
            <a:spAutoFit/>
          </a:bodyPr>
          <a:lstStyle/>
          <a:p>
            <a:pPr algn="ctr"/>
            <a:endParaRPr lang="de-DE" sz="2400" dirty="0" smtClean="0">
              <a:latin typeface="Gill Sans"/>
              <a:cs typeface="Gill Sans"/>
            </a:endParaRPr>
          </a:p>
          <a:p>
            <a:pPr algn="ctr"/>
            <a:r>
              <a:rPr lang="de-DE" sz="4000" dirty="0" smtClean="0">
                <a:latin typeface="Gill Sans"/>
                <a:cs typeface="Gill Sans"/>
              </a:rPr>
              <a:t>MYTHEN DER SELBSTORGANISATION</a:t>
            </a:r>
          </a:p>
          <a:p>
            <a:pPr algn="ctr"/>
            <a:endParaRPr lang="de-DE" sz="1600" dirty="0" smtClean="0">
              <a:latin typeface="Gill Sans"/>
              <a:cs typeface="Gill Sans"/>
            </a:endParaRPr>
          </a:p>
          <a:p>
            <a:pPr algn="ctr"/>
            <a:r>
              <a:rPr lang="de-DE" sz="3600" dirty="0" smtClean="0">
                <a:latin typeface="Gill Sans"/>
                <a:cs typeface="Gill Sans"/>
              </a:rPr>
              <a:t>Julia Culen </a:t>
            </a:r>
          </a:p>
          <a:p>
            <a:pPr algn="ctr"/>
            <a:endParaRPr lang="de-DE" sz="2400" dirty="0" smtClean="0">
              <a:latin typeface="Gill Sans"/>
              <a:cs typeface="Gill Sans"/>
            </a:endParaRPr>
          </a:p>
        </p:txBody>
      </p:sp>
    </p:spTree>
    <p:extLst>
      <p:ext uri="{BB962C8B-B14F-4D97-AF65-F5344CB8AC3E}">
        <p14:creationId xmlns:p14="http://schemas.microsoft.com/office/powerpoint/2010/main" val="3670204517"/>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 11" descr="TITEL_JULIA_2018.pdf"/>
          <p:cNvPicPr>
            <a:picLocks noChangeAspect="1"/>
          </p:cNvPicPr>
          <p:nvPr/>
        </p:nvPicPr>
        <p:blipFill rotWithShape="1">
          <a:blip r:embed="rId3" cstate="email">
            <a:extLst>
              <a:ext uri="{28A0092B-C50C-407E-A947-70E740481C1C}">
                <a14:useLocalDpi xmlns:a14="http://schemas.microsoft.com/office/drawing/2010/main"/>
              </a:ext>
            </a:extLst>
          </a:blip>
          <a:srcRect r="-67"/>
          <a:stretch/>
        </p:blipFill>
        <p:spPr>
          <a:xfrm>
            <a:off x="0" y="1"/>
            <a:ext cx="9150101" cy="1138278"/>
          </a:xfrm>
          <a:prstGeom prst="rect">
            <a:avLst/>
          </a:prstGeom>
        </p:spPr>
      </p:pic>
      <p:sp>
        <p:nvSpPr>
          <p:cNvPr id="2" name="Titel 1"/>
          <p:cNvSpPr>
            <a:spLocks noGrp="1"/>
          </p:cNvSpPr>
          <p:nvPr>
            <p:ph type="title"/>
          </p:nvPr>
        </p:nvSpPr>
        <p:spPr/>
        <p:txBody>
          <a:bodyPr>
            <a:noAutofit/>
          </a:bodyPr>
          <a:lstStyle/>
          <a:p>
            <a:pPr algn="l"/>
            <a:r>
              <a:rPr lang="de-DE" sz="1800" dirty="0">
                <a:latin typeface="Gill Sans"/>
                <a:cs typeface="Gill Sans"/>
              </a:rPr>
              <a:t/>
            </a:r>
            <a:br>
              <a:rPr lang="de-DE" sz="1800" dirty="0">
                <a:latin typeface="Gill Sans"/>
                <a:cs typeface="Gill Sans"/>
              </a:rPr>
            </a:br>
            <a:r>
              <a:rPr lang="de-DE" sz="1800" dirty="0" smtClean="0">
                <a:latin typeface="Gill Sans"/>
                <a:cs typeface="Gill Sans"/>
              </a:rPr>
              <a:t/>
            </a:r>
            <a:br>
              <a:rPr lang="de-DE" sz="1800" dirty="0" smtClean="0">
                <a:latin typeface="Gill Sans"/>
                <a:cs typeface="Gill Sans"/>
              </a:rPr>
            </a:br>
            <a:endParaRPr lang="de-DE" sz="2800" dirty="0"/>
          </a:p>
        </p:txBody>
      </p:sp>
      <p:sp>
        <p:nvSpPr>
          <p:cNvPr id="9" name="Inhaltsplatzhalter 8"/>
          <p:cNvSpPr>
            <a:spLocks noGrp="1"/>
          </p:cNvSpPr>
          <p:nvPr>
            <p:ph sz="half" idx="1"/>
          </p:nvPr>
        </p:nvSpPr>
        <p:spPr>
          <a:xfrm>
            <a:off x="457199" y="1588515"/>
            <a:ext cx="8518809" cy="1592366"/>
          </a:xfrm>
        </p:spPr>
        <p:txBody>
          <a:bodyPr>
            <a:normAutofit fontScale="25000" lnSpcReduction="20000"/>
          </a:bodyPr>
          <a:lstStyle/>
          <a:p>
            <a:pPr marL="0" indent="0">
              <a:buNone/>
            </a:pPr>
            <a:r>
              <a:rPr lang="de-DE" sz="12800" dirty="0" smtClean="0">
                <a:latin typeface="Gill Sans"/>
                <a:cs typeface="Gill Sans"/>
              </a:rPr>
              <a:t>Wie selbstorganisierend ist Dein Unternehmen?</a:t>
            </a:r>
            <a:br>
              <a:rPr lang="de-DE" sz="12800" dirty="0" smtClean="0">
                <a:latin typeface="Gill Sans"/>
                <a:cs typeface="Gill Sans"/>
              </a:rPr>
            </a:br>
            <a:endParaRPr lang="de-DE" sz="12800" dirty="0" smtClean="0">
              <a:latin typeface="Gill Sans"/>
              <a:cs typeface="Gill Sans"/>
            </a:endParaRPr>
          </a:p>
          <a:p>
            <a:pPr marL="0" indent="0">
              <a:buNone/>
            </a:pPr>
            <a:r>
              <a:rPr lang="de-DE" sz="12800" dirty="0" smtClean="0">
                <a:latin typeface="Gill Sans"/>
                <a:cs typeface="Gill Sans"/>
              </a:rPr>
              <a:t>Wie selbstorganisiert arbeitest Du? </a:t>
            </a:r>
            <a:endParaRPr lang="de-DE" sz="800" dirty="0" smtClean="0">
              <a:latin typeface="Gill Sans"/>
              <a:cs typeface="Gill Sans"/>
            </a:endParaRPr>
          </a:p>
          <a:p>
            <a:pPr marL="0" indent="0">
              <a:buNone/>
            </a:pPr>
            <a:r>
              <a:rPr lang="de-DE" dirty="0" smtClean="0">
                <a:latin typeface="Gill Sans"/>
                <a:cs typeface="Gill Sans"/>
              </a:rPr>
              <a:t/>
            </a:r>
            <a:br>
              <a:rPr lang="de-DE" dirty="0" smtClean="0">
                <a:latin typeface="Gill Sans"/>
                <a:cs typeface="Gill Sans"/>
              </a:rPr>
            </a:br>
            <a:r>
              <a:rPr lang="de-DE" dirty="0" smtClean="0">
                <a:latin typeface="Gill Sans"/>
                <a:cs typeface="Gill Sans"/>
              </a:rPr>
              <a:t/>
            </a:r>
            <a:br>
              <a:rPr lang="de-DE" dirty="0" smtClean="0">
                <a:latin typeface="Gill Sans"/>
                <a:cs typeface="Gill Sans"/>
              </a:rPr>
            </a:br>
            <a:endParaRPr lang="de-DE" dirty="0"/>
          </a:p>
        </p:txBody>
      </p:sp>
      <p:sp>
        <p:nvSpPr>
          <p:cNvPr id="6" name="Rechteck 5"/>
          <p:cNvSpPr/>
          <p:nvPr/>
        </p:nvSpPr>
        <p:spPr>
          <a:xfrm>
            <a:off x="184945" y="249701"/>
            <a:ext cx="4572000" cy="830997"/>
          </a:xfrm>
          <a:prstGeom prst="rect">
            <a:avLst/>
          </a:prstGeom>
        </p:spPr>
        <p:txBody>
          <a:bodyPr>
            <a:spAutoFit/>
          </a:bodyPr>
          <a:lstStyle/>
          <a:p>
            <a:r>
              <a:rPr lang="de-DE" sz="2400" dirty="0" smtClean="0">
                <a:latin typeface="Gill Sans"/>
                <a:cs typeface="Gill Sans"/>
              </a:rPr>
              <a:t>OPENING OUT</a:t>
            </a:r>
            <a:br>
              <a:rPr lang="de-DE" sz="2400" dirty="0" smtClean="0">
                <a:latin typeface="Gill Sans"/>
                <a:cs typeface="Gill Sans"/>
              </a:rPr>
            </a:br>
            <a:endParaRPr lang="de-DE" sz="2400" dirty="0"/>
          </a:p>
        </p:txBody>
      </p:sp>
      <p:sp>
        <p:nvSpPr>
          <p:cNvPr id="11" name="Inhaltsplatzhalter 8"/>
          <p:cNvSpPr txBox="1">
            <a:spLocks/>
          </p:cNvSpPr>
          <p:nvPr/>
        </p:nvSpPr>
        <p:spPr>
          <a:xfrm>
            <a:off x="369893" y="3548379"/>
            <a:ext cx="7644403" cy="1148927"/>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Arial"/>
              <a:buNone/>
            </a:pPr>
            <a:r>
              <a:rPr lang="de-DE" sz="2400" dirty="0" smtClean="0">
                <a:latin typeface="Gill Sans"/>
                <a:cs typeface="Gill Sans"/>
              </a:rPr>
              <a:t>1= ohne Ansage vom Chef läuft nichts</a:t>
            </a:r>
            <a:br>
              <a:rPr lang="de-DE" sz="2400" dirty="0" smtClean="0">
                <a:latin typeface="Gill Sans"/>
                <a:cs typeface="Gill Sans"/>
              </a:rPr>
            </a:br>
            <a:r>
              <a:rPr lang="de-DE" sz="2400" dirty="0" smtClean="0">
                <a:latin typeface="Gill Sans"/>
                <a:cs typeface="Gill Sans"/>
              </a:rPr>
              <a:t>10=  alles läuft wie von selbst</a:t>
            </a:r>
            <a:br>
              <a:rPr lang="de-DE" sz="2400" dirty="0" smtClean="0">
                <a:latin typeface="Gill Sans"/>
                <a:cs typeface="Gill Sans"/>
              </a:rPr>
            </a:br>
            <a:r>
              <a:rPr lang="de-DE" dirty="0" smtClean="0">
                <a:latin typeface="Gill Sans"/>
                <a:cs typeface="Gill Sans"/>
              </a:rPr>
              <a:t/>
            </a:r>
            <a:br>
              <a:rPr lang="de-DE" dirty="0" smtClean="0">
                <a:latin typeface="Gill Sans"/>
                <a:cs typeface="Gill Sans"/>
              </a:rPr>
            </a:br>
            <a:r>
              <a:rPr lang="de-DE" dirty="0" smtClean="0">
                <a:latin typeface="Gill Sans"/>
                <a:cs typeface="Gill Sans"/>
              </a:rPr>
              <a:t/>
            </a:r>
            <a:br>
              <a:rPr lang="de-DE" dirty="0" smtClean="0">
                <a:latin typeface="Gill Sans"/>
                <a:cs typeface="Gill Sans"/>
              </a:rPr>
            </a:br>
            <a:endParaRPr lang="de-DE" dirty="0"/>
          </a:p>
        </p:txBody>
      </p:sp>
      <p:pic>
        <p:nvPicPr>
          <p:cNvPr id="3" name="Bild 2" descr="Julia_Culen_Folien_neu.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144000" cy="5141610"/>
          </a:xfrm>
          <a:prstGeom prst="rect">
            <a:avLst/>
          </a:prstGeom>
        </p:spPr>
      </p:pic>
    </p:spTree>
    <p:extLst>
      <p:ext uri="{BB962C8B-B14F-4D97-AF65-F5344CB8AC3E}">
        <p14:creationId xmlns:p14="http://schemas.microsoft.com/office/powerpoint/2010/main" val="4998875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Julia_Culen_Folien.pdf"/>
          <p:cNvPicPr>
            <a:picLocks noChangeAspect="1"/>
          </p:cNvPicPr>
          <p:nvPr/>
        </p:nvPicPr>
        <p:blipFill rotWithShape="1">
          <a:blip r:embed="rId3" cstate="email">
            <a:extLst>
              <a:ext uri="{28A0092B-C50C-407E-A947-70E740481C1C}">
                <a14:useLocalDpi xmlns:a14="http://schemas.microsoft.com/office/drawing/2010/main"/>
              </a:ext>
            </a:extLst>
          </a:blip>
          <a:srcRect b="84354"/>
          <a:stretch/>
        </p:blipFill>
        <p:spPr>
          <a:xfrm>
            <a:off x="0" y="2"/>
            <a:ext cx="9143999" cy="758231"/>
          </a:xfrm>
          <a:prstGeom prst="rect">
            <a:avLst/>
          </a:prstGeom>
        </p:spPr>
      </p:pic>
      <p:sp>
        <p:nvSpPr>
          <p:cNvPr id="6" name="Titel 1"/>
          <p:cNvSpPr txBox="1">
            <a:spLocks/>
          </p:cNvSpPr>
          <p:nvPr/>
        </p:nvSpPr>
        <p:spPr>
          <a:xfrm>
            <a:off x="838200" y="2297092"/>
            <a:ext cx="7772400"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de-DE" dirty="0" smtClean="0">
                <a:latin typeface="Gill Sans"/>
                <a:cs typeface="Gill Sans"/>
              </a:rPr>
              <a:t>Hierarchie ist verstaubt und muss abgeschafft werden</a:t>
            </a:r>
            <a:endParaRPr lang="de-DE" dirty="0">
              <a:latin typeface="Gill Sans"/>
              <a:cs typeface="Gill Sans"/>
            </a:endParaRPr>
          </a:p>
        </p:txBody>
      </p:sp>
      <p:pic>
        <p:nvPicPr>
          <p:cNvPr id="2" name="Bild 1" descr="Julia_Culen_Folien_neu.pdf"/>
          <p:cNvPicPr>
            <a:picLocks noChangeAspect="1"/>
          </p:cNvPicPr>
          <p:nvPr/>
        </p:nvPicPr>
        <p:blipFill rotWithShape="1">
          <a:blip r:embed="rId4" cstate="email">
            <a:extLst>
              <a:ext uri="{28A0092B-C50C-407E-A947-70E740481C1C}">
                <a14:useLocalDpi xmlns:a14="http://schemas.microsoft.com/office/drawing/2010/main"/>
              </a:ext>
            </a:extLst>
          </a:blip>
          <a:srcRect b="72900"/>
          <a:stretch/>
        </p:blipFill>
        <p:spPr>
          <a:xfrm>
            <a:off x="0" y="0"/>
            <a:ext cx="9144000" cy="1393384"/>
          </a:xfrm>
          <a:prstGeom prst="rect">
            <a:avLst/>
          </a:prstGeom>
        </p:spPr>
      </p:pic>
    </p:spTree>
    <p:extLst>
      <p:ext uri="{BB962C8B-B14F-4D97-AF65-F5344CB8AC3E}">
        <p14:creationId xmlns:p14="http://schemas.microsoft.com/office/powerpoint/2010/main" val="29259799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345231" y="1750220"/>
            <a:ext cx="8519809"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de-DE" dirty="0">
              <a:latin typeface="Gill Sans"/>
              <a:cs typeface="Gill Sans"/>
            </a:endParaRPr>
          </a:p>
        </p:txBody>
      </p:sp>
      <p:sp>
        <p:nvSpPr>
          <p:cNvPr id="10" name="Titel 1"/>
          <p:cNvSpPr txBox="1">
            <a:spLocks/>
          </p:cNvSpPr>
          <p:nvPr/>
        </p:nvSpPr>
        <p:spPr>
          <a:xfrm>
            <a:off x="345231" y="2301479"/>
            <a:ext cx="8519809"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de-DE" dirty="0" smtClean="0">
                <a:latin typeface="Gill Sans"/>
                <a:cs typeface="Gill Sans"/>
              </a:rPr>
              <a:t>Selbstorganisation kann eingekauft und verordnet werden</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3859"/>
          <a:stretch/>
        </p:blipFill>
        <p:spPr>
          <a:xfrm>
            <a:off x="0" y="0"/>
            <a:ext cx="9144000" cy="1344061"/>
          </a:xfrm>
          <a:prstGeom prst="rect">
            <a:avLst/>
          </a:prstGeom>
        </p:spPr>
      </p:pic>
    </p:spTree>
    <p:extLst>
      <p:ext uri="{BB962C8B-B14F-4D97-AF65-F5344CB8AC3E}">
        <p14:creationId xmlns:p14="http://schemas.microsoft.com/office/powerpoint/2010/main" val="219380169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txBox="1">
            <a:spLocks/>
          </p:cNvSpPr>
          <p:nvPr/>
        </p:nvSpPr>
        <p:spPr>
          <a:xfrm>
            <a:off x="-394550" y="2280448"/>
            <a:ext cx="9686506"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lvl="0">
              <a:lnSpc>
                <a:spcPct val="120000"/>
              </a:lnSpc>
            </a:pPr>
            <a:r>
              <a:rPr lang="de-DE" dirty="0" smtClean="0">
                <a:solidFill>
                  <a:prstClr val="black"/>
                </a:solidFill>
                <a:latin typeface="Gill Sans"/>
                <a:cs typeface="Gill Sans"/>
              </a:rPr>
              <a:t>Selbstorganisation führt </a:t>
            </a:r>
          </a:p>
          <a:p>
            <a:pPr lvl="0">
              <a:lnSpc>
                <a:spcPct val="120000"/>
              </a:lnSpc>
            </a:pPr>
            <a:r>
              <a:rPr lang="de-DE" dirty="0" smtClean="0">
                <a:solidFill>
                  <a:prstClr val="black"/>
                </a:solidFill>
                <a:latin typeface="Gill Sans"/>
                <a:cs typeface="Gill Sans"/>
              </a:rPr>
              <a:t>zu Markterfolg </a:t>
            </a:r>
            <a:endParaRPr lang="de-DE" dirty="0">
              <a:solidFill>
                <a:prstClr val="black"/>
              </a:solidFill>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0502"/>
          <a:stretch/>
        </p:blipFill>
        <p:spPr>
          <a:xfrm>
            <a:off x="0" y="0"/>
            <a:ext cx="9144000" cy="1516693"/>
          </a:xfrm>
          <a:prstGeom prst="rect">
            <a:avLst/>
          </a:prstGeom>
        </p:spPr>
      </p:pic>
    </p:spTree>
    <p:extLst>
      <p:ext uri="{BB962C8B-B14F-4D97-AF65-F5344CB8AC3E}">
        <p14:creationId xmlns:p14="http://schemas.microsoft.com/office/powerpoint/2010/main" val="1217397357"/>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p:cNvSpPr txBox="1">
            <a:spLocks/>
          </p:cNvSpPr>
          <p:nvPr/>
        </p:nvSpPr>
        <p:spPr>
          <a:xfrm>
            <a:off x="345231" y="2280446"/>
            <a:ext cx="8519809"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de-DE" dirty="0" smtClean="0">
                <a:latin typeface="Gill Sans"/>
                <a:cs typeface="Gill Sans"/>
              </a:rPr>
              <a:t>Alle </a:t>
            </a:r>
            <a:r>
              <a:rPr lang="de-DE" dirty="0" err="1" smtClean="0">
                <a:latin typeface="Gill Sans"/>
                <a:cs typeface="Gill Sans"/>
              </a:rPr>
              <a:t>MitarbeiterInnen</a:t>
            </a:r>
            <a:r>
              <a:rPr lang="de-DE" dirty="0" smtClean="0">
                <a:latin typeface="Gill Sans"/>
                <a:cs typeface="Gill Sans"/>
              </a:rPr>
              <a:t> sind eigentlich  </a:t>
            </a:r>
          </a:p>
          <a:p>
            <a:pPr>
              <a:lnSpc>
                <a:spcPct val="120000"/>
              </a:lnSpc>
            </a:pPr>
            <a:r>
              <a:rPr lang="de-DE" dirty="0" smtClean="0">
                <a:latin typeface="Gill Sans"/>
                <a:cs typeface="Gill Sans"/>
              </a:rPr>
              <a:t>Mini-Unternehmer</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7456"/>
          <a:stretch/>
        </p:blipFill>
        <p:spPr>
          <a:xfrm>
            <a:off x="0" y="0"/>
            <a:ext cx="9144000" cy="1159099"/>
          </a:xfrm>
          <a:prstGeom prst="rect">
            <a:avLst/>
          </a:prstGeom>
        </p:spPr>
      </p:pic>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838200" y="2292778"/>
            <a:ext cx="7772400"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de-AT" dirty="0" smtClean="0">
                <a:latin typeface="Gill Sans"/>
                <a:cs typeface="Gill Sans"/>
              </a:rPr>
              <a:t>Selbstorganisation führt zu besseren Entscheidungen</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1221"/>
          <a:stretch/>
        </p:blipFill>
        <p:spPr>
          <a:xfrm>
            <a:off x="0" y="0"/>
            <a:ext cx="9144000" cy="1479700"/>
          </a:xfrm>
          <a:prstGeom prst="rect">
            <a:avLst/>
          </a:prstGeom>
        </p:spPr>
      </p:pic>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p:cNvSpPr txBox="1">
            <a:spLocks/>
          </p:cNvSpPr>
          <p:nvPr/>
        </p:nvSpPr>
        <p:spPr>
          <a:xfrm>
            <a:off x="345231" y="1750220"/>
            <a:ext cx="8519809"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de-DE" dirty="0">
              <a:latin typeface="Gill Sans"/>
              <a:cs typeface="Gill Sans"/>
            </a:endParaRPr>
          </a:p>
        </p:txBody>
      </p:sp>
      <p:sp>
        <p:nvSpPr>
          <p:cNvPr id="7" name="Titel 1"/>
          <p:cNvSpPr>
            <a:spLocks noGrp="1"/>
          </p:cNvSpPr>
          <p:nvPr>
            <p:ph type="ctrTitle"/>
          </p:nvPr>
        </p:nvSpPr>
        <p:spPr>
          <a:xfrm>
            <a:off x="685800" y="2301479"/>
            <a:ext cx="7772400" cy="1102519"/>
          </a:xfrm>
        </p:spPr>
        <p:txBody>
          <a:bodyPr>
            <a:noAutofit/>
          </a:bodyPr>
          <a:lstStyle/>
          <a:p>
            <a:pPr>
              <a:lnSpc>
                <a:spcPct val="120000"/>
              </a:lnSpc>
            </a:pPr>
            <a:r>
              <a:rPr lang="de-DE" dirty="0" smtClean="0">
                <a:latin typeface="Gill Sans"/>
                <a:cs typeface="Gill Sans"/>
              </a:rPr>
              <a:t>Agilität und Innovationskraft steigen, wenn alle mitreden </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6018"/>
          <a:stretch/>
        </p:blipFill>
        <p:spPr>
          <a:xfrm>
            <a:off x="0" y="0"/>
            <a:ext cx="9144000" cy="1233084"/>
          </a:xfrm>
          <a:prstGeom prst="rect">
            <a:avLst/>
          </a:prstGeom>
        </p:spPr>
      </p:pic>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1"/>
          <p:cNvSpPr>
            <a:spLocks noGrp="1"/>
          </p:cNvSpPr>
          <p:nvPr>
            <p:ph type="ctrTitle"/>
          </p:nvPr>
        </p:nvSpPr>
        <p:spPr>
          <a:xfrm>
            <a:off x="685800" y="2054060"/>
            <a:ext cx="7772400" cy="1102519"/>
          </a:xfrm>
        </p:spPr>
        <p:txBody>
          <a:bodyPr>
            <a:noAutofit/>
          </a:bodyPr>
          <a:lstStyle/>
          <a:p>
            <a:pPr>
              <a:lnSpc>
                <a:spcPct val="120000"/>
              </a:lnSpc>
            </a:pPr>
            <a:r>
              <a:rPr lang="de-DE" dirty="0" smtClean="0">
                <a:latin typeface="Gill Sans"/>
                <a:cs typeface="Gill Sans"/>
              </a:rPr>
              <a:t>Selbstorganisation ist cool</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5538"/>
          <a:stretch/>
        </p:blipFill>
        <p:spPr>
          <a:xfrm>
            <a:off x="0" y="0"/>
            <a:ext cx="9144000" cy="1257745"/>
          </a:xfrm>
          <a:prstGeom prst="rect">
            <a:avLst/>
          </a:prstGeom>
        </p:spPr>
      </p:pic>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1"/>
          <p:cNvSpPr>
            <a:spLocks noGrp="1"/>
          </p:cNvSpPr>
          <p:nvPr>
            <p:ph type="ctrTitle"/>
          </p:nvPr>
        </p:nvSpPr>
        <p:spPr>
          <a:xfrm>
            <a:off x="685800" y="2288346"/>
            <a:ext cx="7772400" cy="1102519"/>
          </a:xfrm>
        </p:spPr>
        <p:txBody>
          <a:bodyPr>
            <a:noAutofit/>
          </a:bodyPr>
          <a:lstStyle/>
          <a:p>
            <a:pPr>
              <a:lnSpc>
                <a:spcPct val="120000"/>
              </a:lnSpc>
            </a:pPr>
            <a:r>
              <a:rPr lang="de-DE" dirty="0" smtClean="0">
                <a:latin typeface="Gill Sans"/>
                <a:cs typeface="Gill Sans"/>
              </a:rPr>
              <a:t>Jetzt können wir endlich die Führungskräfte abschaffen</a:t>
            </a:r>
            <a:endParaRPr lang="de-DE" dirty="0">
              <a:latin typeface="Gill Sans"/>
              <a:cs typeface="Gill Sans"/>
            </a:endParaRPr>
          </a:p>
        </p:txBody>
      </p:sp>
      <p:pic>
        <p:nvPicPr>
          <p:cNvPr id="2" name="Bild 1" descr="Julia_Culen_Folien_neu.pdf"/>
          <p:cNvPicPr>
            <a:picLocks noChangeAspect="1"/>
          </p:cNvPicPr>
          <p:nvPr/>
        </p:nvPicPr>
        <p:blipFill rotWithShape="1">
          <a:blip r:embed="rId3" cstate="email">
            <a:extLst>
              <a:ext uri="{28A0092B-C50C-407E-A947-70E740481C1C}">
                <a14:useLocalDpi xmlns:a14="http://schemas.microsoft.com/office/drawing/2010/main"/>
              </a:ext>
            </a:extLst>
          </a:blip>
          <a:srcRect b="76257"/>
          <a:stretch/>
        </p:blipFill>
        <p:spPr>
          <a:xfrm>
            <a:off x="0" y="0"/>
            <a:ext cx="9144000" cy="1220753"/>
          </a:xfrm>
          <a:prstGeom prst="rect">
            <a:avLst/>
          </a:prstGeom>
        </p:spPr>
      </p:pic>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descr="TITEL_JULIA_2018.pdf"/>
          <p:cNvPicPr>
            <a:picLocks noChangeAspect="1"/>
          </p:cNvPicPr>
          <p:nvPr/>
        </p:nvPicPr>
        <p:blipFill rotWithShape="1">
          <a:blip r:embed="rId3" cstate="email">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400000"/>
                    </a14:imgEffect>
                  </a14:imgLayer>
                </a14:imgProps>
              </a:ext>
              <a:ext uri="{28A0092B-C50C-407E-A947-70E740481C1C}">
                <a14:useLocalDpi xmlns:a14="http://schemas.microsoft.com/office/drawing/2010/main"/>
              </a:ext>
            </a:extLst>
          </a:blip>
          <a:srcRect/>
          <a:stretch/>
        </p:blipFill>
        <p:spPr>
          <a:xfrm>
            <a:off x="0" y="0"/>
            <a:ext cx="9150101" cy="5143500"/>
          </a:xfrm>
          <a:prstGeom prst="rect">
            <a:avLst/>
          </a:prstGeom>
        </p:spPr>
      </p:pic>
      <p:sp>
        <p:nvSpPr>
          <p:cNvPr id="6" name="Titel 1"/>
          <p:cNvSpPr txBox="1">
            <a:spLocks/>
          </p:cNvSpPr>
          <p:nvPr/>
        </p:nvSpPr>
        <p:spPr>
          <a:xfrm>
            <a:off x="690463" y="1799544"/>
            <a:ext cx="7533435" cy="110251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endParaRPr lang="de-DE" sz="4800" dirty="0">
              <a:latin typeface="Gill Sans"/>
              <a:cs typeface="Gill Sans"/>
            </a:endParaRPr>
          </a:p>
        </p:txBody>
      </p:sp>
      <p:sp>
        <p:nvSpPr>
          <p:cNvPr id="4" name="Textfeld 3"/>
          <p:cNvSpPr txBox="1"/>
          <p:nvPr/>
        </p:nvSpPr>
        <p:spPr>
          <a:xfrm>
            <a:off x="6104" y="1647143"/>
            <a:ext cx="9143997" cy="1569660"/>
          </a:xfrm>
          <a:prstGeom prst="rect">
            <a:avLst/>
          </a:prstGeom>
          <a:solidFill>
            <a:schemeClr val="bg1">
              <a:alpha val="87000"/>
            </a:schemeClr>
          </a:solidFill>
        </p:spPr>
        <p:txBody>
          <a:bodyPr wrap="square" rtlCol="0">
            <a:spAutoFit/>
          </a:bodyPr>
          <a:lstStyle/>
          <a:p>
            <a:pPr algn="ctr"/>
            <a:r>
              <a:rPr lang="de-DE" sz="3600" dirty="0" smtClean="0">
                <a:latin typeface="Gill Sans"/>
                <a:cs typeface="Gill Sans"/>
              </a:rPr>
              <a:t>JAM SESSION</a:t>
            </a:r>
          </a:p>
          <a:p>
            <a:pPr algn="ctr"/>
            <a:r>
              <a:rPr lang="de-DE" sz="4400" dirty="0" smtClean="0">
                <a:latin typeface="Gill Sans"/>
                <a:cs typeface="Gill Sans"/>
              </a:rPr>
              <a:t>Was lösen diese Mythen bei Euch aus? </a:t>
            </a:r>
          </a:p>
          <a:p>
            <a:pPr algn="ctr"/>
            <a:endParaRPr lang="de-DE" sz="1600" dirty="0" smtClean="0">
              <a:latin typeface="Gill Sans"/>
              <a:cs typeface="Gill Sans"/>
            </a:endParaRPr>
          </a:p>
        </p:txBody>
      </p:sp>
    </p:spTree>
    <p:extLst>
      <p:ext uri="{BB962C8B-B14F-4D97-AF65-F5344CB8AC3E}">
        <p14:creationId xmlns:p14="http://schemas.microsoft.com/office/powerpoint/2010/main" val="63748568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pPr algn="l"/>
            <a:r>
              <a:rPr lang="de-DE" sz="1800" dirty="0">
                <a:latin typeface="Gill Sans"/>
                <a:cs typeface="Gill Sans"/>
              </a:rPr>
              <a:t/>
            </a:r>
            <a:br>
              <a:rPr lang="de-DE" sz="1800" dirty="0">
                <a:latin typeface="Gill Sans"/>
                <a:cs typeface="Gill Sans"/>
              </a:rPr>
            </a:br>
            <a:r>
              <a:rPr lang="de-DE" sz="1800" dirty="0" smtClean="0">
                <a:latin typeface="Gill Sans"/>
                <a:cs typeface="Gill Sans"/>
              </a:rPr>
              <a:t/>
            </a:r>
            <a:br>
              <a:rPr lang="de-DE" sz="1800" dirty="0" smtClean="0">
                <a:latin typeface="Gill Sans"/>
                <a:cs typeface="Gill Sans"/>
              </a:rPr>
            </a:br>
            <a:endParaRPr lang="de-DE" sz="2800" dirty="0"/>
          </a:p>
        </p:txBody>
      </p:sp>
      <p:sp>
        <p:nvSpPr>
          <p:cNvPr id="9" name="Inhaltsplatzhalter 8"/>
          <p:cNvSpPr>
            <a:spLocks noGrp="1"/>
          </p:cNvSpPr>
          <p:nvPr>
            <p:ph sz="half" idx="1"/>
          </p:nvPr>
        </p:nvSpPr>
        <p:spPr>
          <a:xfrm>
            <a:off x="308242" y="1347906"/>
            <a:ext cx="8963677" cy="1592366"/>
          </a:xfrm>
        </p:spPr>
        <p:txBody>
          <a:bodyPr>
            <a:noAutofit/>
          </a:bodyPr>
          <a:lstStyle/>
          <a:p>
            <a:pPr marL="0" indent="0">
              <a:buNone/>
            </a:pPr>
            <a:r>
              <a:rPr lang="de-DE" sz="2200" dirty="0" smtClean="0">
                <a:latin typeface="Gill Sans"/>
                <a:cs typeface="Gill Sans"/>
              </a:rPr>
              <a:t>#1 Hierarchie ist verstaubt und muss abgeschafft werden</a:t>
            </a:r>
          </a:p>
          <a:p>
            <a:pPr marL="0" indent="0">
              <a:buNone/>
            </a:pPr>
            <a:r>
              <a:rPr lang="de-DE" sz="2200" dirty="0" smtClean="0">
                <a:latin typeface="Gill Sans"/>
                <a:cs typeface="Gill Sans"/>
              </a:rPr>
              <a:t>#2 Selbstorganisation kann eingekauft und verordnet werden</a:t>
            </a:r>
          </a:p>
          <a:p>
            <a:pPr marL="0" lvl="0" indent="0">
              <a:buNone/>
            </a:pPr>
            <a:r>
              <a:rPr lang="de-DE" sz="2200" dirty="0" smtClean="0">
                <a:solidFill>
                  <a:prstClr val="black"/>
                </a:solidFill>
                <a:latin typeface="Gill Sans"/>
                <a:cs typeface="Gill Sans"/>
              </a:rPr>
              <a:t>#3 </a:t>
            </a:r>
            <a:r>
              <a:rPr lang="de-DE" sz="2200" dirty="0">
                <a:solidFill>
                  <a:prstClr val="black"/>
                </a:solidFill>
                <a:latin typeface="Gill Sans"/>
                <a:cs typeface="Gill Sans"/>
              </a:rPr>
              <a:t>Selbstorganisation führt </a:t>
            </a:r>
            <a:r>
              <a:rPr lang="de-DE" sz="2200" dirty="0" smtClean="0">
                <a:solidFill>
                  <a:prstClr val="black"/>
                </a:solidFill>
                <a:latin typeface="Gill Sans"/>
                <a:cs typeface="Gill Sans"/>
              </a:rPr>
              <a:t>zu </a:t>
            </a:r>
            <a:r>
              <a:rPr lang="de-DE" sz="2200" dirty="0">
                <a:solidFill>
                  <a:prstClr val="black"/>
                </a:solidFill>
                <a:latin typeface="Gill Sans"/>
                <a:cs typeface="Gill Sans"/>
              </a:rPr>
              <a:t>Markterfolg </a:t>
            </a:r>
            <a:endParaRPr lang="de-DE" sz="2200" dirty="0" smtClean="0">
              <a:solidFill>
                <a:prstClr val="black"/>
              </a:solidFill>
              <a:latin typeface="Gill Sans"/>
              <a:cs typeface="Gill Sans"/>
            </a:endParaRPr>
          </a:p>
          <a:p>
            <a:pPr marL="0" indent="0">
              <a:buNone/>
            </a:pPr>
            <a:r>
              <a:rPr lang="de-DE" sz="2200" dirty="0" smtClean="0">
                <a:solidFill>
                  <a:prstClr val="black"/>
                </a:solidFill>
                <a:latin typeface="Gill Sans"/>
                <a:cs typeface="Gill Sans"/>
              </a:rPr>
              <a:t>#4 </a:t>
            </a:r>
            <a:r>
              <a:rPr lang="de-DE" sz="2200" dirty="0" smtClean="0">
                <a:latin typeface="Gill Sans"/>
                <a:cs typeface="Gill Sans"/>
              </a:rPr>
              <a:t>Alle </a:t>
            </a:r>
            <a:r>
              <a:rPr lang="de-DE" sz="2200" dirty="0" err="1" smtClean="0">
                <a:latin typeface="Gill Sans"/>
                <a:cs typeface="Gill Sans"/>
              </a:rPr>
              <a:t>MitarbeiterInnen</a:t>
            </a:r>
            <a:r>
              <a:rPr lang="de-DE" sz="2200" dirty="0" smtClean="0">
                <a:latin typeface="Gill Sans"/>
                <a:cs typeface="Gill Sans"/>
              </a:rPr>
              <a:t> sind eigentlich Mini-Unternehmer</a:t>
            </a:r>
          </a:p>
          <a:p>
            <a:pPr marL="0" indent="0">
              <a:buNone/>
            </a:pPr>
            <a:r>
              <a:rPr lang="de-DE" sz="2200" dirty="0" smtClean="0">
                <a:latin typeface="Gill Sans"/>
                <a:cs typeface="Gill Sans"/>
              </a:rPr>
              <a:t>#5 </a:t>
            </a:r>
            <a:r>
              <a:rPr lang="de-AT" sz="2400" dirty="0">
                <a:latin typeface="Gill Sans"/>
                <a:cs typeface="Gill Sans"/>
              </a:rPr>
              <a:t>Selbstorganisation führt zu besseren </a:t>
            </a:r>
            <a:r>
              <a:rPr lang="de-AT" sz="2400" dirty="0" smtClean="0">
                <a:latin typeface="Gill Sans"/>
                <a:cs typeface="Gill Sans"/>
              </a:rPr>
              <a:t>Entscheidungen</a:t>
            </a:r>
            <a:endParaRPr lang="de-AT" sz="2200" dirty="0" smtClean="0">
              <a:latin typeface="Gill Sans"/>
              <a:cs typeface="Gill Sans"/>
            </a:endParaRPr>
          </a:p>
          <a:p>
            <a:pPr marL="0" indent="0">
              <a:buNone/>
            </a:pPr>
            <a:r>
              <a:rPr lang="de-AT" sz="2200" dirty="0" smtClean="0">
                <a:latin typeface="Gill Sans"/>
                <a:cs typeface="Gill Sans"/>
              </a:rPr>
              <a:t>#6 </a:t>
            </a:r>
            <a:r>
              <a:rPr lang="de-DE" sz="2400" dirty="0">
                <a:latin typeface="Gill Sans"/>
                <a:cs typeface="Gill Sans"/>
              </a:rPr>
              <a:t>Agilität und Innovationskraft steigen, wenn alle mitreden </a:t>
            </a:r>
            <a:endParaRPr lang="de-DE" sz="2400" dirty="0" smtClean="0">
              <a:latin typeface="Gill Sans"/>
              <a:cs typeface="Gill Sans"/>
            </a:endParaRPr>
          </a:p>
          <a:p>
            <a:pPr marL="0" indent="0">
              <a:buNone/>
            </a:pPr>
            <a:r>
              <a:rPr lang="de-DE" sz="2200" dirty="0" smtClean="0">
                <a:latin typeface="Gill Sans"/>
                <a:cs typeface="Gill Sans"/>
              </a:rPr>
              <a:t>#7 Selbstorganisation ist cool</a:t>
            </a:r>
          </a:p>
          <a:p>
            <a:pPr marL="0" indent="0">
              <a:buNone/>
            </a:pPr>
            <a:r>
              <a:rPr lang="de-DE" sz="2200" dirty="0" smtClean="0">
                <a:latin typeface="Gill Sans"/>
                <a:cs typeface="Gill Sans"/>
              </a:rPr>
              <a:t>#8 Jetzt können wir endlich die Führungskräfte abschaffen</a:t>
            </a:r>
          </a:p>
          <a:p>
            <a:pPr>
              <a:lnSpc>
                <a:spcPct val="120000"/>
              </a:lnSpc>
            </a:pPr>
            <a:endParaRPr lang="de-DE" sz="2200" dirty="0" smtClean="0">
              <a:latin typeface="Gill Sans"/>
              <a:cs typeface="Gill Sans"/>
            </a:endParaRPr>
          </a:p>
          <a:p>
            <a:pPr marL="0" indent="0">
              <a:buNone/>
            </a:pPr>
            <a:endParaRPr lang="de-DE" sz="2200" dirty="0" smtClean="0">
              <a:latin typeface="Gill Sans"/>
              <a:cs typeface="Gill Sans"/>
            </a:endParaRPr>
          </a:p>
          <a:p>
            <a:pPr marL="0" indent="0">
              <a:buNone/>
            </a:pPr>
            <a:endParaRPr lang="de-DE" sz="2200" dirty="0" smtClean="0">
              <a:latin typeface="Gill Sans"/>
              <a:cs typeface="Gill Sans"/>
            </a:endParaRPr>
          </a:p>
          <a:p>
            <a:pPr marL="0" indent="0">
              <a:buNone/>
            </a:pPr>
            <a:r>
              <a:rPr lang="de-DE" sz="2200" dirty="0" smtClean="0">
                <a:latin typeface="Gill Sans"/>
                <a:cs typeface="Gill Sans"/>
              </a:rPr>
              <a:t/>
            </a:r>
            <a:br>
              <a:rPr lang="de-DE" sz="2200" dirty="0" smtClean="0">
                <a:latin typeface="Gill Sans"/>
                <a:cs typeface="Gill Sans"/>
              </a:rPr>
            </a:br>
            <a:endParaRPr lang="de-DE" sz="2200" dirty="0" smtClean="0">
              <a:latin typeface="Gill Sans"/>
              <a:cs typeface="Gill Sans"/>
            </a:endParaRPr>
          </a:p>
          <a:p>
            <a:pPr marL="0" indent="0">
              <a:buNone/>
            </a:pPr>
            <a:r>
              <a:rPr lang="de-DE" sz="2200" dirty="0" smtClean="0">
                <a:latin typeface="Gill Sans"/>
                <a:cs typeface="Gill Sans"/>
              </a:rPr>
              <a:t/>
            </a:r>
            <a:br>
              <a:rPr lang="de-DE" sz="2200" dirty="0" smtClean="0">
                <a:latin typeface="Gill Sans"/>
                <a:cs typeface="Gill Sans"/>
              </a:rPr>
            </a:br>
            <a:r>
              <a:rPr lang="de-DE" sz="2200" dirty="0" smtClean="0">
                <a:latin typeface="Gill Sans"/>
                <a:cs typeface="Gill Sans"/>
              </a:rPr>
              <a:t/>
            </a:r>
            <a:br>
              <a:rPr lang="de-DE" sz="2200" dirty="0" smtClean="0">
                <a:latin typeface="Gill Sans"/>
                <a:cs typeface="Gill Sans"/>
              </a:rPr>
            </a:br>
            <a:endParaRPr lang="de-DE" sz="2200" dirty="0"/>
          </a:p>
        </p:txBody>
      </p:sp>
      <p:sp>
        <p:nvSpPr>
          <p:cNvPr id="6" name="Rechteck 5"/>
          <p:cNvSpPr/>
          <p:nvPr/>
        </p:nvSpPr>
        <p:spPr>
          <a:xfrm>
            <a:off x="184945" y="249701"/>
            <a:ext cx="4572000" cy="461665"/>
          </a:xfrm>
          <a:prstGeom prst="rect">
            <a:avLst/>
          </a:prstGeom>
        </p:spPr>
        <p:txBody>
          <a:bodyPr>
            <a:spAutoFit/>
          </a:bodyPr>
          <a:lstStyle/>
          <a:p>
            <a:r>
              <a:rPr lang="de-DE" sz="2400" dirty="0" smtClean="0">
                <a:latin typeface="Gill Sans"/>
                <a:cs typeface="Gill Sans"/>
              </a:rPr>
              <a:t>Überblick </a:t>
            </a:r>
            <a:endParaRPr lang="de-DE" sz="2400" dirty="0"/>
          </a:p>
        </p:txBody>
      </p:sp>
      <p:pic>
        <p:nvPicPr>
          <p:cNvPr id="7" name="Bild 6" descr="TITEL_JULIA_2018.pdf"/>
          <p:cNvPicPr>
            <a:picLocks noChangeAspect="1"/>
          </p:cNvPicPr>
          <p:nvPr/>
        </p:nvPicPr>
        <p:blipFill rotWithShape="1">
          <a:blip r:embed="rId3" cstate="email">
            <a:extLst>
              <a:ext uri="{28A0092B-C50C-407E-A947-70E740481C1C}">
                <a14:useLocalDpi xmlns:a14="http://schemas.microsoft.com/office/drawing/2010/main"/>
              </a:ext>
            </a:extLst>
          </a:blip>
          <a:srcRect r="-67"/>
          <a:stretch/>
        </p:blipFill>
        <p:spPr>
          <a:xfrm>
            <a:off x="0" y="1"/>
            <a:ext cx="9150101" cy="1138278"/>
          </a:xfrm>
          <a:prstGeom prst="rect">
            <a:avLst/>
          </a:prstGeom>
        </p:spPr>
      </p:pic>
    </p:spTree>
    <p:extLst>
      <p:ext uri="{BB962C8B-B14F-4D97-AF65-F5344CB8AC3E}">
        <p14:creationId xmlns:p14="http://schemas.microsoft.com/office/powerpoint/2010/main" val="21773113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Julia_Culen_Folien_neu.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5141610"/>
          </a:xfrm>
          <a:prstGeom prst="rect">
            <a:avLst/>
          </a:prstGeom>
        </p:spPr>
      </p:pic>
    </p:spTree>
    <p:extLst>
      <p:ext uri="{BB962C8B-B14F-4D97-AF65-F5344CB8AC3E}">
        <p14:creationId xmlns:p14="http://schemas.microsoft.com/office/powerpoint/2010/main" val="3861597130"/>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1953</Words>
  <Application>Microsoft Macintosh PowerPoint</Application>
  <PresentationFormat>Bildschirmpräsentation (16:9)</PresentationFormat>
  <Paragraphs>129</Paragraphs>
  <Slides>13</Slides>
  <Notes>13</Notes>
  <HiddenSlides>0</HiddenSlides>
  <MMClips>0</MMClips>
  <ScaleCrop>false</ScaleCrop>
  <HeadingPairs>
    <vt:vector size="4" baseType="variant">
      <vt:variant>
        <vt:lpstr>Design</vt:lpstr>
      </vt:variant>
      <vt:variant>
        <vt:i4>1</vt:i4>
      </vt:variant>
      <vt:variant>
        <vt:lpstr>Folientitel</vt:lpstr>
      </vt:variant>
      <vt:variant>
        <vt:i4>13</vt:i4>
      </vt:variant>
    </vt:vector>
  </HeadingPairs>
  <TitlesOfParts>
    <vt:vector size="14" baseType="lpstr">
      <vt:lpstr>Office-Design</vt:lpstr>
      <vt:lpstr>PowerPoint-Präsentation</vt:lpstr>
      <vt:lpstr>  </vt:lpstr>
      <vt:lpstr>PowerPoint-Präsentation</vt:lpstr>
      <vt:lpstr>PowerPoint-Präsentation</vt:lpstr>
      <vt:lpstr>PowerPoint-Präsentation</vt:lpstr>
      <vt:lpstr>PowerPoint-Präsentation</vt:lpstr>
      <vt:lpstr>PowerPoint-Präsentation</vt:lpstr>
      <vt:lpstr>Agilität und Innovationskraft steigen, wenn alle mitreden </vt:lpstr>
      <vt:lpstr>Selbstorganisation ist cool</vt:lpstr>
      <vt:lpstr>Jetzt können wir endlich die Führungskräfte abschaffen</vt:lpstr>
      <vt:lpstr>PowerPoint-Präsentation</vt:lpstr>
      <vt:lpstr>  </vt:lpstr>
      <vt:lpstr>PowerPoint-Präsentation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Julia Culen</dc:creator>
  <cp:lastModifiedBy>Julia Culen</cp:lastModifiedBy>
  <cp:revision>64</cp:revision>
  <cp:lastPrinted>2018-05-14T17:08:40Z</cp:lastPrinted>
  <dcterms:created xsi:type="dcterms:W3CDTF">2018-05-08T12:32:37Z</dcterms:created>
  <dcterms:modified xsi:type="dcterms:W3CDTF">2018-07-03T10:12:03Z</dcterms:modified>
</cp:coreProperties>
</file>